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6" r:id="rId3"/>
    <p:sldId id="428" r:id="rId5"/>
    <p:sldId id="429" r:id="rId6"/>
    <p:sldId id="456" r:id="rId7"/>
    <p:sldId id="457" r:id="rId8"/>
    <p:sldId id="430" r:id="rId9"/>
    <p:sldId id="458" r:id="rId10"/>
    <p:sldId id="463" r:id="rId11"/>
    <p:sldId id="433" r:id="rId12"/>
    <p:sldId id="434" r:id="rId13"/>
    <p:sldId id="435" r:id="rId14"/>
    <p:sldId id="437" r:id="rId15"/>
    <p:sldId id="441" r:id="rId16"/>
    <p:sldId id="447" r:id="rId17"/>
    <p:sldId id="459" r:id="rId18"/>
    <p:sldId id="449" r:id="rId19"/>
    <p:sldId id="462" r:id="rId20"/>
    <p:sldId id="461" r:id="rId21"/>
    <p:sldId id="452" r:id="rId22"/>
  </p:sldIdLst>
  <p:sldSz cx="12192000" cy="6858000"/>
  <p:notesSz cx="6858000" cy="9144000"/>
  <p:custDataLst>
    <p:tags r:id="rId2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showPr>
  <p:clrMru>
    <a:srgbClr val="C00000"/>
    <a:srgbClr val="E80000"/>
    <a:srgbClr val="F20000"/>
    <a:srgbClr val="FDEDAA"/>
    <a:srgbClr val="360406"/>
    <a:srgbClr val="9E8687"/>
    <a:srgbClr val="8E1E00"/>
    <a:srgbClr val="D1261D"/>
    <a:srgbClr val="FF2929"/>
    <a:srgbClr val="F4ED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37" autoAdjust="0"/>
    <p:restoredTop sz="94660"/>
  </p:normalViewPr>
  <p:slideViewPr>
    <p:cSldViewPr snapToGrid="0">
      <p:cViewPr varScale="1">
        <p:scale>
          <a:sx n="71" d="100"/>
          <a:sy n="71" d="100"/>
        </p:scale>
        <p:origin x="402" y="36"/>
      </p:cViewPr>
      <p:guideLst/>
    </p:cSldViewPr>
  </p:slideViewPr>
  <p:notesTextViewPr>
    <p:cViewPr>
      <p:scale>
        <a:sx n="1" d="1"/>
        <a:sy n="1" d="1"/>
      </p:scale>
      <p:origin x="0" y="0"/>
    </p:cViewPr>
  </p:notesTextViewPr>
  <p:sorterViewPr>
    <p:cViewPr>
      <p:scale>
        <a:sx n="75" d="100"/>
        <a:sy n="75" d="100"/>
      </p:scale>
      <p:origin x="0" y="-4698"/>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6" Type="http://schemas.openxmlformats.org/officeDocument/2006/relationships/tags" Target="tags/tag47.xml"/><Relationship Id="rId25" Type="http://schemas.openxmlformats.org/officeDocument/2006/relationships/tableStyles" Target="tableStyles.xml"/><Relationship Id="rId24" Type="http://schemas.openxmlformats.org/officeDocument/2006/relationships/viewProps" Target="viewProps.xml"/><Relationship Id="rId23" Type="http://schemas.openxmlformats.org/officeDocument/2006/relationships/presProps" Target="presProps.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8BE65D-7BC5-4CA5-BF03-166AB4B0B99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5E4E54-6A06-4D1B-AB7F-AF434990D92F}"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1219200" rtl="0" eaLnBrk="1" latinLnBrk="0" hangingPunct="1">
      <a:defRPr sz="1600" kern="1200">
        <a:solidFill>
          <a:schemeClr val="tx1"/>
        </a:solidFill>
        <a:latin typeface="+mn-lt"/>
        <a:ea typeface="+mn-ea"/>
        <a:cs typeface="+mn-cs"/>
      </a:defRPr>
    </a:lvl1pPr>
    <a:lvl2pPr marL="609600" algn="l" defTabSz="1219200" rtl="0" eaLnBrk="1" latinLnBrk="0" hangingPunct="1">
      <a:defRPr sz="1600" kern="1200">
        <a:solidFill>
          <a:schemeClr val="tx1"/>
        </a:solidFill>
        <a:latin typeface="+mn-lt"/>
        <a:ea typeface="+mn-ea"/>
        <a:cs typeface="+mn-cs"/>
      </a:defRPr>
    </a:lvl2pPr>
    <a:lvl3pPr marL="1219200" algn="l" defTabSz="1219200" rtl="0" eaLnBrk="1" latinLnBrk="0" hangingPunct="1">
      <a:defRPr sz="1600" kern="1200">
        <a:solidFill>
          <a:schemeClr val="tx1"/>
        </a:solidFill>
        <a:latin typeface="+mn-lt"/>
        <a:ea typeface="+mn-ea"/>
        <a:cs typeface="+mn-cs"/>
      </a:defRPr>
    </a:lvl3pPr>
    <a:lvl4pPr marL="1828800" algn="l" defTabSz="1219200" rtl="0" eaLnBrk="1" latinLnBrk="0" hangingPunct="1">
      <a:defRPr sz="1600" kern="1200">
        <a:solidFill>
          <a:schemeClr val="tx1"/>
        </a:solidFill>
        <a:latin typeface="+mn-lt"/>
        <a:ea typeface="+mn-ea"/>
        <a:cs typeface="+mn-cs"/>
      </a:defRPr>
    </a:lvl4pPr>
    <a:lvl5pPr marL="2438400" algn="l" defTabSz="1219200" rtl="0" eaLnBrk="1" latinLnBrk="0" hangingPunct="1">
      <a:defRPr sz="1600" kern="1200">
        <a:solidFill>
          <a:schemeClr val="tx1"/>
        </a:solidFill>
        <a:latin typeface="+mn-lt"/>
        <a:ea typeface="+mn-ea"/>
        <a:cs typeface="+mn-cs"/>
      </a:defRPr>
    </a:lvl5pPr>
    <a:lvl6pPr marL="3048000" algn="l" defTabSz="1219200" rtl="0" eaLnBrk="1" latinLnBrk="0" hangingPunct="1">
      <a:defRPr sz="1600" kern="1200">
        <a:solidFill>
          <a:schemeClr val="tx1"/>
        </a:solidFill>
        <a:latin typeface="+mn-lt"/>
        <a:ea typeface="+mn-ea"/>
        <a:cs typeface="+mn-cs"/>
      </a:defRPr>
    </a:lvl6pPr>
    <a:lvl7pPr marL="3657600" algn="l" defTabSz="1219200" rtl="0" eaLnBrk="1" latinLnBrk="0" hangingPunct="1">
      <a:defRPr sz="1600" kern="1200">
        <a:solidFill>
          <a:schemeClr val="tx1"/>
        </a:solidFill>
        <a:latin typeface="+mn-lt"/>
        <a:ea typeface="+mn-ea"/>
        <a:cs typeface="+mn-cs"/>
      </a:defRPr>
    </a:lvl7pPr>
    <a:lvl8pPr marL="4267200" algn="l" defTabSz="1219200" rtl="0" eaLnBrk="1" latinLnBrk="0" hangingPunct="1">
      <a:defRPr sz="1600" kern="1200">
        <a:solidFill>
          <a:schemeClr val="tx1"/>
        </a:solidFill>
        <a:latin typeface="+mn-lt"/>
        <a:ea typeface="+mn-ea"/>
        <a:cs typeface="+mn-cs"/>
      </a:defRPr>
    </a:lvl8pPr>
    <a:lvl9pPr marL="4876800" algn="l" defTabSz="121920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45E4E54-6A06-4D1B-AB7F-AF434990D92F}"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45E4E54-6A06-4D1B-AB7F-AF434990D92F}"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45E4E54-6A06-4D1B-AB7F-AF434990D92F}"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45E4E54-6A06-4D1B-AB7F-AF434990D92F}"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45E4E54-6A06-4D1B-AB7F-AF434990D92F}"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45E4E54-6A06-4D1B-AB7F-AF434990D92F}"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45E4E54-6A06-4D1B-AB7F-AF434990D92F}"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45E4E54-6A06-4D1B-AB7F-AF434990D92F}"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45E4E54-6A06-4D1B-AB7F-AF434990D92F}"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45E4E54-6A06-4D1B-AB7F-AF434990D92F}"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45E4E54-6A06-4D1B-AB7F-AF434990D92F}"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45E4E54-6A06-4D1B-AB7F-AF434990D92F}"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45E4E54-6A06-4D1B-AB7F-AF434990D92F}"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45E4E54-6A06-4D1B-AB7F-AF434990D92F}"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45E4E54-6A06-4D1B-AB7F-AF434990D92F}"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45E4E54-6A06-4D1B-AB7F-AF434990D92F}"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45E4E54-6A06-4D1B-AB7F-AF434990D92F}"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45E4E54-6A06-4D1B-AB7F-AF434990D92F}"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45E4E54-6A06-4D1B-AB7F-AF434990D92F}"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标题幻灯片">
    <p:spTree>
      <p:nvGrpSpPr>
        <p:cNvPr id="1" name=""/>
        <p:cNvGrpSpPr/>
        <p:nvPr/>
      </p:nvGrpSpPr>
      <p:grpSpPr>
        <a:xfrm>
          <a:off x="0" y="0"/>
          <a:ext cx="0" cy="0"/>
          <a:chOff x="0" y="0"/>
          <a:chExt cx="0" cy="0"/>
        </a:xfrm>
      </p:grpSpPr>
      <p:pic>
        <p:nvPicPr>
          <p:cNvPr id="9" name="图片 8"/>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CE5B826-6809-49B3-9B4B-177D412235B0}" type="datetimeFigureOut">
              <a:rPr lang="zh-CN" altLang="en-US" smtClean="0"/>
            </a:fld>
            <a:endParaRPr lang="zh-CN" alt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01AD0B5-09AD-499F-88BC-01FCE55CDA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advTm="0"/>
    </mc:Choice>
    <mc:Fallback>
      <p:transition advTm="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showMasterSp="0">
  <p:cSld name="标题和竖排文字">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0" y="0"/>
            <a:ext cx="12192000" cy="6857999"/>
          </a:xfrm>
          <a:prstGeom prst="rect">
            <a:avLst/>
          </a:prstGeom>
        </p:spPr>
      </p:pic>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CE5B826-6809-49B3-9B4B-177D412235B0}" type="datetimeFigureOut">
              <a:rPr lang="zh-CN" altLang="en-US" smtClean="0"/>
            </a:fld>
            <a:endParaRPr lang="zh-CN" alt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01AD0B5-09AD-499F-88BC-01FCE55CDA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advTm="0"/>
    </mc:Choice>
    <mc:Fallback>
      <p:transition advTm="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showMasterSp="0">
  <p:cSld name="垂直排列标题与&#10;文本">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0" y="0"/>
            <a:ext cx="12192000" cy="6857999"/>
          </a:xfrm>
          <a:prstGeom prst="rect">
            <a:avLst/>
          </a:prstGeom>
        </p:spPr>
      </p:pic>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CE5B826-6809-49B3-9B4B-177D412235B0}" type="datetimeFigureOut">
              <a:rPr lang="zh-CN" altLang="en-US" smtClean="0"/>
            </a:fld>
            <a:endParaRPr lang="zh-CN" alt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01AD0B5-09AD-499F-88BC-01FCE55CDA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advTm="0"/>
    </mc:Choice>
    <mc:Fallback>
      <p:transition advTm="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showMasterSp="0">
  <p:cSld name="标题和内容">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0" y="0"/>
            <a:ext cx="12192000" cy="6857999"/>
          </a:xfrm>
          <a:prstGeom prst="rect">
            <a:avLst/>
          </a:prstGeom>
        </p:spPr>
      </p:pic>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CE5B826-6809-49B3-9B4B-177D412235B0}" type="datetimeFigureOut">
              <a:rPr lang="zh-CN" altLang="en-US" smtClean="0"/>
            </a:fld>
            <a:endParaRPr lang="zh-CN" alt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01AD0B5-09AD-499F-88BC-01FCE55CDA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advTm="0"/>
    </mc:Choice>
    <mc:Fallback>
      <p:transition advTm="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showMasterSp="0">
  <p:cSld name="节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0" y="0"/>
            <a:ext cx="12192000" cy="6857999"/>
          </a:xfrm>
          <a:prstGeom prst="rect">
            <a:avLst/>
          </a:prstGeom>
        </p:spPr>
      </p:pic>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CE5B826-6809-49B3-9B4B-177D412235B0}" type="datetimeFigureOut">
              <a:rPr lang="zh-CN" altLang="en-US" smtClean="0"/>
            </a:fld>
            <a:endParaRPr lang="zh-CN" alt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01AD0B5-09AD-499F-88BC-01FCE55CDA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advTm="0"/>
    </mc:Choice>
    <mc:Fallback>
      <p:transition advTm="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showMasterSp="0">
  <p:cSld name="两栏内容">
    <p:spTree>
      <p:nvGrpSpPr>
        <p:cNvPr id="1" name=""/>
        <p:cNvGrpSpPr/>
        <p:nvPr/>
      </p:nvGrpSpPr>
      <p:grpSpPr>
        <a:xfrm>
          <a:off x="0" y="0"/>
          <a:ext cx="0" cy="0"/>
          <a:chOff x="0" y="0"/>
          <a:chExt cx="0" cy="0"/>
        </a:xfrm>
      </p:grpSpPr>
      <p:pic>
        <p:nvPicPr>
          <p:cNvPr id="9" name="图片 8"/>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0" y="0"/>
            <a:ext cx="12192000" cy="6857999"/>
          </a:xfrm>
          <a:prstGeom prst="rect">
            <a:avLst/>
          </a:prstGeom>
        </p:spPr>
      </p:pic>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CE5B826-6809-49B3-9B4B-177D412235B0}" type="datetimeFigureOut">
              <a:rPr lang="zh-CN" altLang="en-US" smtClean="0"/>
            </a:fld>
            <a:endParaRPr lang="zh-CN" alt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01AD0B5-09AD-499F-88BC-01FCE55CDA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advTm="0"/>
    </mc:Choice>
    <mc:Fallback>
      <p:transition advTm="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showMasterSp="0">
  <p:cSld name="比较">
    <p:spTree>
      <p:nvGrpSpPr>
        <p:cNvPr id="1" name=""/>
        <p:cNvGrpSpPr/>
        <p:nvPr/>
      </p:nvGrpSpPr>
      <p:grpSpPr>
        <a:xfrm>
          <a:off x="0" y="0"/>
          <a:ext cx="0" cy="0"/>
          <a:chOff x="0" y="0"/>
          <a:chExt cx="0" cy="0"/>
        </a:xfrm>
      </p:grpSpPr>
      <p:pic>
        <p:nvPicPr>
          <p:cNvPr id="11" name="图片 10"/>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0" y="0"/>
            <a:ext cx="12192000" cy="6857999"/>
          </a:xfrm>
          <a:prstGeom prst="rect">
            <a:avLst/>
          </a:prstGeom>
        </p:spPr>
      </p:pic>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9CE5B826-6809-49B3-9B4B-177D412235B0}" type="datetimeFigureOut">
              <a:rPr lang="zh-CN" altLang="en-US" smtClean="0"/>
            </a:fld>
            <a:endParaRPr lang="zh-CN" alt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601AD0B5-09AD-499F-88BC-01FCE55CDA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advTm="0"/>
    </mc:Choice>
    <mc:Fallback>
      <p:transition advTm="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showMasterSp="0">
  <p:cSld name="仅标题">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0" y="0"/>
            <a:ext cx="12192000" cy="6857999"/>
          </a:xfrm>
          <a:prstGeom prst="rect">
            <a:avLst/>
          </a:prstGeom>
        </p:spPr>
      </p:pic>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9CE5B826-6809-49B3-9B4B-177D412235B0}" type="datetimeFigureOut">
              <a:rPr lang="zh-CN" altLang="en-US" smtClean="0"/>
            </a:fld>
            <a:endParaRPr lang="zh-CN" alt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601AD0B5-09AD-499F-88BC-01FCE55CDA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advTm="0"/>
    </mc:Choice>
    <mc:Fallback>
      <p:transition advTm="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showMasterSp="0">
  <p:cSld name="空白">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sp>
        <p:nvSpPr>
          <p:cNvPr id="2" name="Date Placeholder 1"/>
          <p:cNvSpPr>
            <a:spLocks noGrp="1"/>
          </p:cNvSpPr>
          <p:nvPr>
            <p:ph type="dt" sz="half" idx="10"/>
          </p:nvPr>
        </p:nvSpPr>
        <p:spPr>
          <a:xfrm>
            <a:off x="838200" y="6356350"/>
            <a:ext cx="2743200" cy="365125"/>
          </a:xfrm>
          <a:prstGeom prst="rect">
            <a:avLst/>
          </a:prstGeom>
        </p:spPr>
        <p:txBody>
          <a:bodyPr/>
          <a:lstStyle/>
          <a:p>
            <a:fld id="{9CE5B826-6809-49B3-9B4B-177D412235B0}" type="datetimeFigureOut">
              <a:rPr lang="zh-CN" altLang="en-US" smtClean="0"/>
            </a:fld>
            <a:endParaRPr lang="zh-CN" alt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601AD0B5-09AD-499F-88BC-01FCE55CDA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advTm="0"/>
    </mc:Choice>
    <mc:Fallback>
      <p:transition advTm="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showMasterSp="0">
  <p:cSld name="内容与标题">
    <p:spTree>
      <p:nvGrpSpPr>
        <p:cNvPr id="1" name=""/>
        <p:cNvGrpSpPr/>
        <p:nvPr/>
      </p:nvGrpSpPr>
      <p:grpSpPr>
        <a:xfrm>
          <a:off x="0" y="0"/>
          <a:ext cx="0" cy="0"/>
          <a:chOff x="0" y="0"/>
          <a:chExt cx="0" cy="0"/>
        </a:xfrm>
      </p:grpSpPr>
      <p:pic>
        <p:nvPicPr>
          <p:cNvPr id="9" name="图片 8"/>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0" y="0"/>
            <a:ext cx="12192000" cy="6857999"/>
          </a:xfrm>
          <a:prstGeom prst="rect">
            <a:avLst/>
          </a:prstGeom>
        </p:spPr>
      </p:pic>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CE5B826-6809-49B3-9B4B-177D412235B0}" type="datetimeFigureOut">
              <a:rPr lang="zh-CN" altLang="en-US" smtClean="0"/>
            </a:fld>
            <a:endParaRPr lang="zh-CN" alt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01AD0B5-09AD-499F-88BC-01FCE55CDA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advTm="0"/>
    </mc:Choice>
    <mc:Fallback>
      <p:transition advTm="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showMasterSp="0">
  <p:cSld name="图片与标题">
    <p:spTree>
      <p:nvGrpSpPr>
        <p:cNvPr id="1" name=""/>
        <p:cNvGrpSpPr/>
        <p:nvPr/>
      </p:nvGrpSpPr>
      <p:grpSpPr>
        <a:xfrm>
          <a:off x="0" y="0"/>
          <a:ext cx="0" cy="0"/>
          <a:chOff x="0" y="0"/>
          <a:chExt cx="0" cy="0"/>
        </a:xfrm>
      </p:grpSpPr>
      <p:pic>
        <p:nvPicPr>
          <p:cNvPr id="9" name="图片 8"/>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0" y="0"/>
            <a:ext cx="12192000" cy="6857999"/>
          </a:xfrm>
          <a:prstGeom prst="rect">
            <a:avLst/>
          </a:prstGeom>
        </p:spPr>
      </p:pic>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CE5B826-6809-49B3-9B4B-177D412235B0}" type="datetimeFigureOut">
              <a:rPr lang="zh-CN" altLang="en-US" smtClean="0"/>
            </a:fld>
            <a:endParaRPr lang="zh-CN" alt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01AD0B5-09AD-499F-88BC-01FCE55CDA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advTm="0"/>
    </mc:Choice>
    <mc:Fallback>
      <p:transition advTm="0"/>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p14:dur="10" advTm="0"/>
    </mc:Choice>
    <mc:Fallback>
      <p:transition advTm="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10.png"/><Relationship Id="rId8" Type="http://schemas.openxmlformats.org/officeDocument/2006/relationships/image" Target="../media/image9.png"/><Relationship Id="rId7" Type="http://schemas.openxmlformats.org/officeDocument/2006/relationships/image" Target="../media/image8.png"/><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2" Type="http://schemas.openxmlformats.org/officeDocument/2006/relationships/notesSlide" Target="../notesSlides/notesSlide1.xml"/><Relationship Id="rId11" Type="http://schemas.openxmlformats.org/officeDocument/2006/relationships/slideLayout" Target="../slideLayouts/slideLayout1.xml"/><Relationship Id="rId10" Type="http://schemas.openxmlformats.org/officeDocument/2006/relationships/image" Target="../media/image11.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9" Type="http://schemas.openxmlformats.org/officeDocument/2006/relationships/tags" Target="../tags/tag8.xml"/><Relationship Id="rId8" Type="http://schemas.openxmlformats.org/officeDocument/2006/relationships/image" Target="../media/image17.png"/><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image" Target="../media/image15.png"/><Relationship Id="rId3" Type="http://schemas.openxmlformats.org/officeDocument/2006/relationships/image" Target="../media/image8.png"/><Relationship Id="rId2" Type="http://schemas.openxmlformats.org/officeDocument/2006/relationships/image" Target="../media/image14.png"/><Relationship Id="rId15" Type="http://schemas.openxmlformats.org/officeDocument/2006/relationships/notesSlide" Target="../notesSlides/notesSlide10.xml"/><Relationship Id="rId14" Type="http://schemas.openxmlformats.org/officeDocument/2006/relationships/slideLayout" Target="../slideLayouts/slideLayout1.xml"/><Relationship Id="rId13" Type="http://schemas.openxmlformats.org/officeDocument/2006/relationships/tags" Target="../tags/tag10.xml"/><Relationship Id="rId12" Type="http://schemas.openxmlformats.org/officeDocument/2006/relationships/tags" Target="../tags/tag9.xml"/><Relationship Id="rId11" Type="http://schemas.microsoft.com/office/2007/relationships/hdphoto" Target="../media/image19.wdp"/><Relationship Id="rId10" Type="http://schemas.openxmlformats.org/officeDocument/2006/relationships/image" Target="../media/image18.png"/><Relationship Id="rId1" Type="http://schemas.openxmlformats.org/officeDocument/2006/relationships/image" Target="../media/image1.png"/></Relationships>
</file>

<file path=ppt/slides/_rels/slide11.xml.rels><?xml version="1.0" encoding="UTF-8" standalone="yes"?>
<Relationships xmlns="http://schemas.openxmlformats.org/package/2006/relationships"><Relationship Id="rId9" Type="http://schemas.openxmlformats.org/officeDocument/2006/relationships/tags" Target="../tags/tag11.xml"/><Relationship Id="rId8" Type="http://schemas.openxmlformats.org/officeDocument/2006/relationships/image" Target="../media/image8.png"/><Relationship Id="rId7" Type="http://schemas.openxmlformats.org/officeDocument/2006/relationships/image" Target="../media/image13.png"/><Relationship Id="rId6" Type="http://schemas.openxmlformats.org/officeDocument/2006/relationships/image" Target="../media/image11.png"/><Relationship Id="rId5" Type="http://schemas.openxmlformats.org/officeDocument/2006/relationships/image" Target="../media/image14.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4" Type="http://schemas.openxmlformats.org/officeDocument/2006/relationships/notesSlide" Target="../notesSlides/notesSlide11.xml"/><Relationship Id="rId13" Type="http://schemas.openxmlformats.org/officeDocument/2006/relationships/slideLayout" Target="../slideLayouts/slideLayout1.xml"/><Relationship Id="rId12" Type="http://schemas.openxmlformats.org/officeDocument/2006/relationships/tags" Target="../tags/tag14.xml"/><Relationship Id="rId11" Type="http://schemas.openxmlformats.org/officeDocument/2006/relationships/tags" Target="../tags/tag13.xml"/><Relationship Id="rId10" Type="http://schemas.openxmlformats.org/officeDocument/2006/relationships/tags" Target="../tags/tag12.xml"/><Relationship Id="rId1" Type="http://schemas.openxmlformats.org/officeDocument/2006/relationships/image" Target="../media/image1.png"/></Relationships>
</file>

<file path=ppt/slides/_rels/slide12.xml.rels><?xml version="1.0" encoding="UTF-8" standalone="yes"?>
<Relationships xmlns="http://schemas.openxmlformats.org/package/2006/relationships"><Relationship Id="rId6" Type="http://schemas.openxmlformats.org/officeDocument/2006/relationships/notesSlide" Target="../notesSlides/notesSlide12.xml"/><Relationship Id="rId5" Type="http://schemas.openxmlformats.org/officeDocument/2006/relationships/slideLayout" Target="../slideLayouts/slideLayout1.xml"/><Relationship Id="rId4" Type="http://schemas.openxmlformats.org/officeDocument/2006/relationships/image" Target="../media/image15.png"/><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image" Target="../media/image1.png"/></Relationships>
</file>

<file path=ppt/slides/_rels/slide13.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20.jpeg"/><Relationship Id="rId7" Type="http://schemas.openxmlformats.org/officeDocument/2006/relationships/tags" Target="../tags/tag17.xml"/><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image" Target="../media/image15.png"/><Relationship Id="rId3" Type="http://schemas.openxmlformats.org/officeDocument/2006/relationships/image" Target="../media/image8.png"/><Relationship Id="rId2" Type="http://schemas.openxmlformats.org/officeDocument/2006/relationships/image" Target="../media/image14.png"/><Relationship Id="rId10" Type="http://schemas.openxmlformats.org/officeDocument/2006/relationships/notesSlide" Target="../notesSlides/notesSlide13.xml"/><Relationship Id="rId1" Type="http://schemas.openxmlformats.org/officeDocument/2006/relationships/image" Target="../media/image1.png"/></Relationships>
</file>

<file path=ppt/slides/_rels/slide14.xml.rels><?xml version="1.0" encoding="UTF-8" standalone="yes"?>
<Relationships xmlns="http://schemas.openxmlformats.org/package/2006/relationships"><Relationship Id="rId9" Type="http://schemas.openxmlformats.org/officeDocument/2006/relationships/tags" Target="../tags/tag18.xml"/><Relationship Id="rId8" Type="http://schemas.openxmlformats.org/officeDocument/2006/relationships/image" Target="../media/image8.png"/><Relationship Id="rId7" Type="http://schemas.openxmlformats.org/officeDocument/2006/relationships/image" Target="../media/image13.png"/><Relationship Id="rId6" Type="http://schemas.openxmlformats.org/officeDocument/2006/relationships/image" Target="../media/image11.png"/><Relationship Id="rId5" Type="http://schemas.openxmlformats.org/officeDocument/2006/relationships/image" Target="../media/image14.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4" Type="http://schemas.openxmlformats.org/officeDocument/2006/relationships/notesSlide" Target="../notesSlides/notesSlide14.xml"/><Relationship Id="rId13" Type="http://schemas.openxmlformats.org/officeDocument/2006/relationships/slideLayout" Target="../slideLayouts/slideLayout1.xml"/><Relationship Id="rId12" Type="http://schemas.openxmlformats.org/officeDocument/2006/relationships/tags" Target="../tags/tag21.xml"/><Relationship Id="rId11" Type="http://schemas.openxmlformats.org/officeDocument/2006/relationships/tags" Target="../tags/tag20.xml"/><Relationship Id="rId10" Type="http://schemas.openxmlformats.org/officeDocument/2006/relationships/tags" Target="../tags/tag19.xml"/><Relationship Id="rId1" Type="http://schemas.openxmlformats.org/officeDocument/2006/relationships/image" Target="../media/image1.png"/></Relationships>
</file>

<file path=ppt/slides/_rels/slide15.xml.rels><?xml version="1.0" encoding="UTF-8" standalone="yes"?>
<Relationships xmlns="http://schemas.openxmlformats.org/package/2006/relationships"><Relationship Id="rId9" Type="http://schemas.openxmlformats.org/officeDocument/2006/relationships/tags" Target="../tags/tag26.xml"/><Relationship Id="rId8" Type="http://schemas.openxmlformats.org/officeDocument/2006/relationships/tags" Target="../tags/tag25.xml"/><Relationship Id="rId7" Type="http://schemas.openxmlformats.org/officeDocument/2006/relationships/tags" Target="../tags/tag24.xml"/><Relationship Id="rId6" Type="http://schemas.openxmlformats.org/officeDocument/2006/relationships/tags" Target="../tags/tag23.xml"/><Relationship Id="rId5" Type="http://schemas.openxmlformats.org/officeDocument/2006/relationships/tags" Target="../tags/tag22.xml"/><Relationship Id="rId4" Type="http://schemas.openxmlformats.org/officeDocument/2006/relationships/image" Target="../media/image15.png"/><Relationship Id="rId3" Type="http://schemas.openxmlformats.org/officeDocument/2006/relationships/image" Target="../media/image8.png"/><Relationship Id="rId2" Type="http://schemas.openxmlformats.org/officeDocument/2006/relationships/image" Target="../media/image14.png"/><Relationship Id="rId14" Type="http://schemas.openxmlformats.org/officeDocument/2006/relationships/notesSlide" Target="../notesSlides/notesSlide15.xml"/><Relationship Id="rId13" Type="http://schemas.openxmlformats.org/officeDocument/2006/relationships/slideLayout" Target="../slideLayouts/slideLayout1.xml"/><Relationship Id="rId12" Type="http://schemas.openxmlformats.org/officeDocument/2006/relationships/image" Target="../media/image21.png"/><Relationship Id="rId11" Type="http://schemas.openxmlformats.org/officeDocument/2006/relationships/tags" Target="../tags/tag28.xml"/><Relationship Id="rId10" Type="http://schemas.openxmlformats.org/officeDocument/2006/relationships/tags" Target="../tags/tag27.xml"/><Relationship Id="rId1" Type="http://schemas.openxmlformats.org/officeDocument/2006/relationships/image" Target="../media/image1.png"/></Relationships>
</file>

<file path=ppt/slides/_rels/slide16.xml.rels><?xml version="1.0" encoding="UTF-8" standalone="yes"?>
<Relationships xmlns="http://schemas.openxmlformats.org/package/2006/relationships"><Relationship Id="rId9" Type="http://schemas.openxmlformats.org/officeDocument/2006/relationships/tags" Target="../tags/tag33.xml"/><Relationship Id="rId8" Type="http://schemas.openxmlformats.org/officeDocument/2006/relationships/tags" Target="../tags/tag32.xml"/><Relationship Id="rId7" Type="http://schemas.openxmlformats.org/officeDocument/2006/relationships/tags" Target="../tags/tag31.xml"/><Relationship Id="rId6" Type="http://schemas.openxmlformats.org/officeDocument/2006/relationships/tags" Target="../tags/tag30.xml"/><Relationship Id="rId5" Type="http://schemas.openxmlformats.org/officeDocument/2006/relationships/tags" Target="../tags/tag29.xml"/><Relationship Id="rId4" Type="http://schemas.openxmlformats.org/officeDocument/2006/relationships/image" Target="../media/image15.png"/><Relationship Id="rId3" Type="http://schemas.openxmlformats.org/officeDocument/2006/relationships/image" Target="../media/image8.png"/><Relationship Id="rId2" Type="http://schemas.openxmlformats.org/officeDocument/2006/relationships/image" Target="../media/image14.png"/><Relationship Id="rId14" Type="http://schemas.openxmlformats.org/officeDocument/2006/relationships/notesSlide" Target="../notesSlides/notesSlide16.xml"/><Relationship Id="rId13" Type="http://schemas.openxmlformats.org/officeDocument/2006/relationships/slideLayout" Target="../slideLayouts/slideLayout1.xml"/><Relationship Id="rId12" Type="http://schemas.openxmlformats.org/officeDocument/2006/relationships/image" Target="../media/image21.png"/><Relationship Id="rId11" Type="http://schemas.openxmlformats.org/officeDocument/2006/relationships/tags" Target="../tags/tag35.xml"/><Relationship Id="rId10" Type="http://schemas.openxmlformats.org/officeDocument/2006/relationships/tags" Target="../tags/tag34.xml"/><Relationship Id="rId1" Type="http://schemas.openxmlformats.org/officeDocument/2006/relationships/image" Target="../media/image1.png"/></Relationships>
</file>

<file path=ppt/slides/_rels/slide17.xml.rels><?xml version="1.0" encoding="UTF-8" standalone="yes"?>
<Relationships xmlns="http://schemas.openxmlformats.org/package/2006/relationships"><Relationship Id="rId9" Type="http://schemas.openxmlformats.org/officeDocument/2006/relationships/tags" Target="../tags/tag40.xml"/><Relationship Id="rId8" Type="http://schemas.openxmlformats.org/officeDocument/2006/relationships/tags" Target="../tags/tag39.xml"/><Relationship Id="rId7" Type="http://schemas.openxmlformats.org/officeDocument/2006/relationships/tags" Target="../tags/tag38.xml"/><Relationship Id="rId6" Type="http://schemas.openxmlformats.org/officeDocument/2006/relationships/tags" Target="../tags/tag37.xml"/><Relationship Id="rId5" Type="http://schemas.openxmlformats.org/officeDocument/2006/relationships/tags" Target="../tags/tag36.xml"/><Relationship Id="rId4" Type="http://schemas.openxmlformats.org/officeDocument/2006/relationships/image" Target="../media/image15.png"/><Relationship Id="rId3" Type="http://schemas.openxmlformats.org/officeDocument/2006/relationships/image" Target="../media/image8.png"/><Relationship Id="rId2" Type="http://schemas.openxmlformats.org/officeDocument/2006/relationships/image" Target="../media/image14.png"/><Relationship Id="rId14" Type="http://schemas.openxmlformats.org/officeDocument/2006/relationships/notesSlide" Target="../notesSlides/notesSlide17.xml"/><Relationship Id="rId13" Type="http://schemas.openxmlformats.org/officeDocument/2006/relationships/slideLayout" Target="../slideLayouts/slideLayout1.xml"/><Relationship Id="rId12" Type="http://schemas.openxmlformats.org/officeDocument/2006/relationships/image" Target="../media/image21.png"/><Relationship Id="rId11" Type="http://schemas.openxmlformats.org/officeDocument/2006/relationships/tags" Target="../tags/tag42.xml"/><Relationship Id="rId10" Type="http://schemas.openxmlformats.org/officeDocument/2006/relationships/tags" Target="../tags/tag41.xml"/><Relationship Id="rId1" Type="http://schemas.openxmlformats.org/officeDocument/2006/relationships/image" Target="../media/image1.png"/></Relationships>
</file>

<file path=ppt/slides/_rels/slide18.xml.rels><?xml version="1.0" encoding="UTF-8" standalone="yes"?>
<Relationships xmlns="http://schemas.openxmlformats.org/package/2006/relationships"><Relationship Id="rId9" Type="http://schemas.openxmlformats.org/officeDocument/2006/relationships/image" Target="../media/image21.png"/><Relationship Id="rId8" Type="http://schemas.openxmlformats.org/officeDocument/2006/relationships/tags" Target="../tags/tag46.xml"/><Relationship Id="rId7" Type="http://schemas.openxmlformats.org/officeDocument/2006/relationships/tags" Target="../tags/tag45.xml"/><Relationship Id="rId6" Type="http://schemas.openxmlformats.org/officeDocument/2006/relationships/tags" Target="../tags/tag44.xml"/><Relationship Id="rId5" Type="http://schemas.openxmlformats.org/officeDocument/2006/relationships/tags" Target="../tags/tag43.xml"/><Relationship Id="rId4" Type="http://schemas.openxmlformats.org/officeDocument/2006/relationships/image" Target="../media/image15.png"/><Relationship Id="rId3" Type="http://schemas.openxmlformats.org/officeDocument/2006/relationships/image" Target="../media/image8.png"/><Relationship Id="rId2" Type="http://schemas.openxmlformats.org/officeDocument/2006/relationships/image" Target="../media/image14.png"/><Relationship Id="rId11" Type="http://schemas.openxmlformats.org/officeDocument/2006/relationships/notesSlide" Target="../notesSlides/notesSlide18.xml"/><Relationship Id="rId10" Type="http://schemas.openxmlformats.org/officeDocument/2006/relationships/slideLayout" Target="../slideLayouts/slideLayout1.xml"/><Relationship Id="rId1" Type="http://schemas.openxmlformats.org/officeDocument/2006/relationships/image" Target="../media/image1.png"/></Relationships>
</file>

<file path=ppt/slides/_rels/slide19.xml.rels><?xml version="1.0" encoding="UTF-8" standalone="yes"?>
<Relationships xmlns="http://schemas.openxmlformats.org/package/2006/relationships"><Relationship Id="rId9" Type="http://schemas.openxmlformats.org/officeDocument/2006/relationships/image" Target="../media/image11.png"/><Relationship Id="rId8" Type="http://schemas.openxmlformats.org/officeDocument/2006/relationships/image" Target="../media/image10.png"/><Relationship Id="rId7" Type="http://schemas.openxmlformats.org/officeDocument/2006/relationships/image" Target="../media/image9.png"/><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4.png"/><Relationship Id="rId3" Type="http://schemas.openxmlformats.org/officeDocument/2006/relationships/image" Target="../media/image5.png"/><Relationship Id="rId2" Type="http://schemas.openxmlformats.org/officeDocument/2006/relationships/image" Target="../media/image4.png"/><Relationship Id="rId11" Type="http://schemas.openxmlformats.org/officeDocument/2006/relationships/notesSlide" Target="../notesSlides/notesSlide19.xml"/><Relationship Id="rId10" Type="http://schemas.openxmlformats.org/officeDocument/2006/relationships/slideLayout" Target="../slideLayouts/slideLayout1.xml"/><Relationship Id="rId1" Type="http://schemas.openxmlformats.org/officeDocument/2006/relationships/image" Target="../media/image3.png"/></Relationships>
</file>

<file path=ppt/slides/_rels/slide2.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8.png"/><Relationship Id="rId7" Type="http://schemas.openxmlformats.org/officeDocument/2006/relationships/image" Target="../media/image7.png"/><Relationship Id="rId6" Type="http://schemas.openxmlformats.org/officeDocument/2006/relationships/image" Target="../media/image11.png"/><Relationship Id="rId5" Type="http://schemas.openxmlformats.org/officeDocument/2006/relationships/image" Target="../media/image12.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0" Type="http://schemas.openxmlformats.org/officeDocument/2006/relationships/notesSlide" Target="../notesSlides/notesSlide2.xml"/><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9" Type="http://schemas.openxmlformats.org/officeDocument/2006/relationships/tags" Target="../tags/tag1.xml"/><Relationship Id="rId8" Type="http://schemas.openxmlformats.org/officeDocument/2006/relationships/image" Target="../media/image8.png"/><Relationship Id="rId7" Type="http://schemas.openxmlformats.org/officeDocument/2006/relationships/image" Target="../media/image13.png"/><Relationship Id="rId6" Type="http://schemas.openxmlformats.org/officeDocument/2006/relationships/image" Target="../media/image11.png"/><Relationship Id="rId5" Type="http://schemas.openxmlformats.org/officeDocument/2006/relationships/image" Target="../media/image12.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4" Type="http://schemas.openxmlformats.org/officeDocument/2006/relationships/notesSlide" Target="../notesSlides/notesSlide3.xml"/><Relationship Id="rId13" Type="http://schemas.openxmlformats.org/officeDocument/2006/relationships/slideLayout" Target="../slideLayouts/slideLayout1.xml"/><Relationship Id="rId12" Type="http://schemas.openxmlformats.org/officeDocument/2006/relationships/tags" Target="../tags/tag4.xml"/><Relationship Id="rId11" Type="http://schemas.openxmlformats.org/officeDocument/2006/relationships/tags" Target="../tags/tag3.xml"/><Relationship Id="rId10" Type="http://schemas.openxmlformats.org/officeDocument/2006/relationships/tags" Target="../tags/tag2.xml"/><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1.xml"/><Relationship Id="rId4" Type="http://schemas.openxmlformats.org/officeDocument/2006/relationships/image" Target="../media/image15.png"/><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image" Target="../media/image1.png"/></Relationships>
</file>

<file path=ppt/slides/_rels/slide5.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1.xml"/><Relationship Id="rId4" Type="http://schemas.openxmlformats.org/officeDocument/2006/relationships/image" Target="../media/image15.png"/><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image" Target="../media/image1.png"/></Relationships>
</file>

<file path=ppt/slides/_rels/slide6.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1.xml"/><Relationship Id="rId4" Type="http://schemas.openxmlformats.org/officeDocument/2006/relationships/image" Target="../media/image16.png"/><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image" Target="../media/image1.png"/></Relationships>
</file>

<file path=ppt/slides/_rels/slide7.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1.xml"/><Relationship Id="rId4" Type="http://schemas.openxmlformats.org/officeDocument/2006/relationships/image" Target="../media/image16.png"/><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image" Target="../media/image1.png"/></Relationships>
</file>

<file path=ppt/slides/_rels/slide8.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1.xml"/><Relationship Id="rId4" Type="http://schemas.openxmlformats.org/officeDocument/2006/relationships/image" Target="../media/image16.png"/><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image" Target="../media/image1.png"/></Relationships>
</file>

<file path=ppt/slides/_rels/slide9.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1.xml"/><Relationship Id="rId4" Type="http://schemas.openxmlformats.org/officeDocument/2006/relationships/image" Target="../media/image15.png"/><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图片 12"/>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59901" y="4876417"/>
            <a:ext cx="4742517" cy="1230053"/>
          </a:xfrm>
          <a:prstGeom prst="rect">
            <a:avLst/>
          </a:prstGeom>
        </p:spPr>
      </p:pic>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52057" y="3749209"/>
            <a:ext cx="4742517" cy="2352912"/>
          </a:xfrm>
          <a:prstGeom prst="rect">
            <a:avLst/>
          </a:prstGeom>
        </p:spPr>
      </p:pic>
      <p:pic>
        <p:nvPicPr>
          <p:cNvPr id="20" name="图片 19"/>
          <p:cNvPicPr>
            <a:picLocks noChangeAspect="1"/>
          </p:cNvPicPr>
          <p:nvPr/>
        </p:nvPicPr>
        <p:blipFill rotWithShape="1">
          <a:blip r:embed="rId4" cstate="print">
            <a:extLst>
              <a:ext uri="{28A0092B-C50C-407E-A947-70E740481C1C}">
                <a14:useLocalDpi xmlns:a14="http://schemas.microsoft.com/office/drawing/2010/main" val="0"/>
              </a:ext>
            </a:extLst>
          </a:blip>
          <a:srcRect l="21334" t="69473" r="20486" b="-1257"/>
          <a:stretch>
            <a:fillRect/>
          </a:stretch>
        </p:blipFill>
        <p:spPr>
          <a:xfrm>
            <a:off x="4263039" y="5359444"/>
            <a:ext cx="4261282" cy="1163817"/>
          </a:xfrm>
          <a:prstGeom prst="rect">
            <a:avLst/>
          </a:prstGeom>
        </p:spPr>
      </p:pic>
      <p:pic>
        <p:nvPicPr>
          <p:cNvPr id="4" name="图片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0" y="0"/>
            <a:ext cx="5353235" cy="1886602"/>
          </a:xfrm>
          <a:prstGeom prst="rect">
            <a:avLst/>
          </a:prstGeom>
        </p:spPr>
      </p:pic>
      <p:pic>
        <p:nvPicPr>
          <p:cNvPr id="9"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07" y="2404919"/>
            <a:ext cx="2947386" cy="3696567"/>
          </a:xfrm>
          <a:prstGeom prst="rect">
            <a:avLst/>
          </a:prstGeom>
        </p:spPr>
      </p:pic>
      <p:pic>
        <p:nvPicPr>
          <p:cNvPr id="17" name="图片 16"/>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0" y="5623442"/>
            <a:ext cx="12192000" cy="1226597"/>
          </a:xfrm>
          <a:prstGeom prst="rect">
            <a:avLst/>
          </a:prstGeom>
        </p:spPr>
      </p:pic>
      <p:pic>
        <p:nvPicPr>
          <p:cNvPr id="26" name="图片 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10048" y="3874102"/>
            <a:ext cx="6096000" cy="299057"/>
          </a:xfrm>
          <a:prstGeom prst="rect">
            <a:avLst/>
          </a:prstGeom>
        </p:spPr>
      </p:pic>
      <p:pic>
        <p:nvPicPr>
          <p:cNvPr id="28" name="图片 2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52393" y="1292376"/>
            <a:ext cx="9012737" cy="2262885"/>
          </a:xfrm>
          <a:prstGeom prst="rect">
            <a:avLst/>
          </a:prstGeom>
        </p:spPr>
      </p:pic>
      <p:pic>
        <p:nvPicPr>
          <p:cNvPr id="32" name="图片 3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0218621" y="879125"/>
            <a:ext cx="1757876" cy="105047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Tm="0"/>
    </mc:Choice>
    <mc:Fallback>
      <p:transition advTm="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pic>
        <p:nvPicPr>
          <p:cNvPr id="4" name="图片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0"/>
            <a:ext cx="5353235" cy="1883996"/>
          </a:xfrm>
          <a:prstGeom prst="rect">
            <a:avLst/>
          </a:prstGeom>
        </p:spPr>
      </p:pic>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0" y="5623442"/>
            <a:ext cx="12192000" cy="1226597"/>
          </a:xfrm>
          <a:prstGeom prst="rect">
            <a:avLst/>
          </a:prstGeom>
        </p:spPr>
      </p:pic>
      <p:grpSp>
        <p:nvGrpSpPr>
          <p:cNvPr id="23" name="组合 22"/>
          <p:cNvGrpSpPr/>
          <p:nvPr/>
        </p:nvGrpSpPr>
        <p:grpSpPr>
          <a:xfrm>
            <a:off x="6433852" y="0"/>
            <a:ext cx="5648501" cy="632954"/>
            <a:chOff x="3589440" y="538274"/>
            <a:chExt cx="3896462" cy="632954"/>
          </a:xfrm>
        </p:grpSpPr>
        <p:sp>
          <p:nvSpPr>
            <p:cNvPr id="24" name="矩形: 圆角 23"/>
            <p:cNvSpPr/>
            <p:nvPr/>
          </p:nvSpPr>
          <p:spPr>
            <a:xfrm>
              <a:off x="4120516" y="709562"/>
              <a:ext cx="3365386" cy="461665"/>
            </a:xfrm>
            <a:prstGeom prst="roundRect">
              <a:avLst/>
            </a:prstGeom>
            <a:solidFill>
              <a:srgbClr val="F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5"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9440" y="538274"/>
              <a:ext cx="436626" cy="632954"/>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矩形 25"/>
          <p:cNvSpPr/>
          <p:nvPr/>
        </p:nvSpPr>
        <p:spPr>
          <a:xfrm>
            <a:off x="7154370" y="133683"/>
            <a:ext cx="4949952" cy="460375"/>
          </a:xfrm>
          <a:prstGeom prst="rect">
            <a:avLst/>
          </a:prstGeom>
          <a:effectLst>
            <a:glow rad="63500">
              <a:schemeClr val="accent4">
                <a:satMod val="175000"/>
                <a:alpha val="40000"/>
              </a:schemeClr>
            </a:glow>
          </a:effectLst>
        </p:spPr>
        <p:txBody>
          <a:bodyPr wrap="square">
            <a:spAutoFit/>
          </a:bodyPr>
          <a:lstStyle/>
          <a:p>
            <a:pPr algn="dist"/>
            <a:r>
              <a:rPr lang="zh-CN" altLang="en-US" sz="2400" b="1" dirty="0">
                <a:solidFill>
                  <a:srgbClr val="FDEDAA"/>
                </a:solidFill>
                <a:latin typeface="微软雅黑" panose="020B0503020204020204" charset="-122"/>
                <a:ea typeface="微软雅黑" panose="020B0503020204020204" charset="-122"/>
                <a:cs typeface="微软雅黑" panose="020B0503020204020204" charset="-122"/>
              </a:rPr>
              <a:t>征集条件</a:t>
            </a:r>
            <a:endParaRPr lang="zh-CN" altLang="en-US" sz="2400" b="1" dirty="0">
              <a:solidFill>
                <a:srgbClr val="FDEDAA"/>
              </a:solidFill>
              <a:latin typeface="微软雅黑" panose="020B0503020204020204" charset="-122"/>
              <a:ea typeface="微软雅黑" panose="020B0503020204020204" charset="-122"/>
              <a:cs typeface="微软雅黑" panose="020B0503020204020204" charset="-122"/>
            </a:endParaRPr>
          </a:p>
        </p:txBody>
      </p:sp>
      <p:sp>
        <p:nvSpPr>
          <p:cNvPr id="14" name="PA-102250"/>
          <p:cNvSpPr/>
          <p:nvPr>
            <p:custDataLst>
              <p:tags r:id="rId5"/>
            </p:custDataLst>
          </p:nvPr>
        </p:nvSpPr>
        <p:spPr>
          <a:xfrm>
            <a:off x="1101019" y="2471756"/>
            <a:ext cx="10354922" cy="2957669"/>
          </a:xfrm>
          <a:prstGeom prst="rect">
            <a:avLst/>
          </a:prstGeom>
        </p:spPr>
        <p:txBody>
          <a:bodyPr wrap="square">
            <a:spAutoFit/>
          </a:bodyPr>
          <a:lstStyle/>
          <a:p>
            <a:pPr algn="just">
              <a:lnSpc>
                <a:spcPct val="150000"/>
              </a:lnSpc>
            </a:pPr>
            <a:r>
              <a:rPr lang="zh-CN" altLang="en-US" dirty="0">
                <a:latin typeface="+mn-ea"/>
                <a:sym typeface="+mn-lt"/>
              </a:rPr>
              <a:t>⑴、散布带有政治性错误的言论，撰写、编著、发表、出版带有政治性错误的文章、著作的。</a:t>
            </a:r>
            <a:endParaRPr lang="zh-CN" altLang="en-US" dirty="0">
              <a:latin typeface="+mn-ea"/>
              <a:sym typeface="+mn-lt"/>
            </a:endParaRPr>
          </a:p>
          <a:p>
            <a:pPr algn="just">
              <a:lnSpc>
                <a:spcPct val="150000"/>
              </a:lnSpc>
            </a:pPr>
            <a:r>
              <a:rPr lang="zh-CN" altLang="en-US" dirty="0">
                <a:latin typeface="+mn-ea"/>
                <a:sym typeface="+mn-lt"/>
              </a:rPr>
              <a:t>⑵、曾被刑事处罚、劳动教养、收容教育、行政拘留的</a:t>
            </a:r>
            <a:r>
              <a:rPr lang="en-US" altLang="zh-CN" dirty="0">
                <a:latin typeface="+mn-ea"/>
                <a:sym typeface="+mn-lt"/>
              </a:rPr>
              <a:t>;</a:t>
            </a:r>
            <a:r>
              <a:rPr lang="zh-CN" altLang="en-US" dirty="0">
                <a:latin typeface="+mn-ea"/>
                <a:sym typeface="+mn-lt"/>
              </a:rPr>
              <a:t>年满</a:t>
            </a:r>
            <a:r>
              <a:rPr lang="en-US" altLang="zh-CN" dirty="0">
                <a:latin typeface="+mn-ea"/>
                <a:sym typeface="+mn-lt"/>
              </a:rPr>
              <a:t>14</a:t>
            </a:r>
            <a:r>
              <a:rPr lang="zh-CN" altLang="en-US" dirty="0">
                <a:latin typeface="+mn-ea"/>
                <a:sym typeface="+mn-lt"/>
              </a:rPr>
              <a:t>周岁不满</a:t>
            </a:r>
            <a:r>
              <a:rPr lang="en-US" altLang="zh-CN" dirty="0">
                <a:latin typeface="+mn-ea"/>
                <a:sym typeface="+mn-lt"/>
              </a:rPr>
              <a:t>16</a:t>
            </a:r>
            <a:r>
              <a:rPr lang="zh-CN" altLang="en-US" dirty="0">
                <a:latin typeface="+mn-ea"/>
                <a:sym typeface="+mn-lt"/>
              </a:rPr>
              <a:t>周岁犯罪，依法不予刑事处罚的，或者年满</a:t>
            </a:r>
            <a:r>
              <a:rPr lang="en-US" altLang="zh-CN" dirty="0">
                <a:latin typeface="+mn-ea"/>
                <a:sym typeface="+mn-lt"/>
              </a:rPr>
              <a:t>16</a:t>
            </a:r>
            <a:r>
              <a:rPr lang="zh-CN" altLang="en-US" dirty="0">
                <a:latin typeface="+mn-ea"/>
                <a:sym typeface="+mn-lt"/>
              </a:rPr>
              <a:t>周岁不满</a:t>
            </a:r>
            <a:r>
              <a:rPr lang="en-US" altLang="zh-CN" dirty="0">
                <a:latin typeface="+mn-ea"/>
                <a:sym typeface="+mn-lt"/>
              </a:rPr>
              <a:t>18</a:t>
            </a:r>
            <a:r>
              <a:rPr lang="zh-CN" altLang="en-US" dirty="0">
                <a:latin typeface="+mn-ea"/>
                <a:sym typeface="+mn-lt"/>
              </a:rPr>
              <a:t>周岁有严重违法行为尚不够刑事处罚的。</a:t>
            </a:r>
            <a:endParaRPr lang="zh-CN" altLang="en-US" dirty="0">
              <a:latin typeface="+mn-ea"/>
              <a:sym typeface="+mn-lt"/>
            </a:endParaRPr>
          </a:p>
          <a:p>
            <a:pPr algn="just">
              <a:lnSpc>
                <a:spcPct val="150000"/>
              </a:lnSpc>
            </a:pPr>
            <a:r>
              <a:rPr lang="zh-CN" altLang="en-US" dirty="0">
                <a:latin typeface="+mn-ea"/>
                <a:sym typeface="+mn-lt"/>
              </a:rPr>
              <a:t>⑶、因涉嫌违纪、违法正在被调查处理，或者正在被侦查、起诉或者审判的。</a:t>
            </a:r>
            <a:endParaRPr lang="zh-CN" altLang="en-US" dirty="0">
              <a:latin typeface="+mn-ea"/>
              <a:sym typeface="+mn-lt"/>
            </a:endParaRPr>
          </a:p>
          <a:p>
            <a:pPr algn="just">
              <a:lnSpc>
                <a:spcPct val="150000"/>
              </a:lnSpc>
            </a:pPr>
            <a:r>
              <a:rPr lang="zh-CN" altLang="en-US" dirty="0">
                <a:latin typeface="+mn-ea"/>
                <a:sym typeface="+mn-lt"/>
              </a:rPr>
              <a:t>⑷、因犯严重错误被开除公职、勒令辞职、开除学籍或者被开除党籍、留党察看、开除团籍的。</a:t>
            </a:r>
            <a:endParaRPr lang="zh-CN" altLang="en-US" dirty="0">
              <a:latin typeface="+mn-ea"/>
              <a:sym typeface="+mn-lt"/>
            </a:endParaRPr>
          </a:p>
          <a:p>
            <a:pPr algn="just">
              <a:lnSpc>
                <a:spcPct val="150000"/>
              </a:lnSpc>
            </a:pPr>
            <a:r>
              <a:rPr lang="zh-CN" altLang="en-US" dirty="0">
                <a:latin typeface="+mn-ea"/>
                <a:sym typeface="+mn-lt"/>
              </a:rPr>
              <a:t>⑸、有黑社会性质组织或者犯罪团伙标志、有损国家形象、有损社会公德文身的。</a:t>
            </a:r>
            <a:endParaRPr lang="zh-CN" altLang="en-US" dirty="0">
              <a:latin typeface="+mn-ea"/>
              <a:sym typeface="+mn-lt"/>
            </a:endParaRPr>
          </a:p>
          <a:p>
            <a:pPr algn="just">
              <a:lnSpc>
                <a:spcPct val="150000"/>
              </a:lnSpc>
            </a:pPr>
            <a:r>
              <a:rPr lang="zh-CN" altLang="en-US" dirty="0">
                <a:latin typeface="+mn-ea"/>
                <a:sym typeface="+mn-lt"/>
              </a:rPr>
              <a:t>⑹、与国外、境外政治背景复杂的人员关系密切，政治上可疑的。</a:t>
            </a:r>
            <a:endParaRPr lang="zh-CN" altLang="en-US" dirty="0">
              <a:latin typeface="+mn-ea"/>
              <a:sym typeface="+mn-lt"/>
            </a:endParaRPr>
          </a:p>
        </p:txBody>
      </p:sp>
      <p:grpSp>
        <p:nvGrpSpPr>
          <p:cNvPr id="15" name="PA-102251"/>
          <p:cNvGrpSpPr/>
          <p:nvPr>
            <p:custDataLst>
              <p:tags r:id="rId6"/>
            </p:custDataLst>
          </p:nvPr>
        </p:nvGrpSpPr>
        <p:grpSpPr>
          <a:xfrm>
            <a:off x="2259256" y="1308147"/>
            <a:ext cx="7372215" cy="756175"/>
            <a:chOff x="1317411" y="910950"/>
            <a:chExt cx="7343032" cy="1021434"/>
          </a:xfrm>
        </p:grpSpPr>
        <p:pic>
          <p:nvPicPr>
            <p:cNvPr id="20" name="PA-图片 10"/>
            <p:cNvPicPr>
              <a:picLocks noChangeAspect="1"/>
            </p:cNvPicPr>
            <p:nvPr>
              <p:custDataLst>
                <p:tags r:id="rId7"/>
              </p:custDataLst>
            </p:nvPr>
          </p:nvPicPr>
          <p:blipFill>
            <a:blip r:embed="rId8" cstate="print">
              <a:extLst>
                <a:ext uri="{28A0092B-C50C-407E-A947-70E740481C1C}">
                  <a14:useLocalDpi xmlns:a14="http://schemas.microsoft.com/office/drawing/2010/main" val="0"/>
                </a:ext>
              </a:extLst>
            </a:blip>
            <a:stretch>
              <a:fillRect/>
            </a:stretch>
          </p:blipFill>
          <p:spPr>
            <a:xfrm>
              <a:off x="1317411" y="910950"/>
              <a:ext cx="402026" cy="1021434"/>
            </a:xfrm>
            <a:prstGeom prst="rect">
              <a:avLst/>
            </a:prstGeom>
          </p:spPr>
        </p:pic>
        <p:pic>
          <p:nvPicPr>
            <p:cNvPr id="27" name="PA-图片 11"/>
            <p:cNvPicPr>
              <a:picLocks noChangeAspect="1"/>
            </p:cNvPicPr>
            <p:nvPr>
              <p:custDataLst>
                <p:tags r:id="rId9"/>
              </p:custDataLst>
            </p:nvPr>
          </p:nvPicPr>
          <p:blipFill>
            <a:blip r:embed="rId10" cstate="print">
              <a:extLst>
                <a:ext uri="{BEBA8EAE-BF5A-486C-A8C5-ECC9F3942E4B}">
                  <a14:imgProps xmlns:a14="http://schemas.microsoft.com/office/drawing/2010/main">
                    <a14:imgLayer r:embed="rId11">
                      <a14:imgEffect>
                        <a14:saturation sat="400000"/>
                      </a14:imgEffect>
                    </a14:imgLayer>
                  </a14:imgProps>
                </a:ext>
                <a:ext uri="{28A0092B-C50C-407E-A947-70E740481C1C}">
                  <a14:useLocalDpi xmlns:a14="http://schemas.microsoft.com/office/drawing/2010/main" val="0"/>
                </a:ext>
              </a:extLst>
            </a:blip>
            <a:stretch>
              <a:fillRect/>
            </a:stretch>
          </p:blipFill>
          <p:spPr>
            <a:xfrm flipH="1">
              <a:off x="8279457" y="910950"/>
              <a:ext cx="380986" cy="1021434"/>
            </a:xfrm>
            <a:prstGeom prst="rect">
              <a:avLst/>
            </a:prstGeom>
          </p:spPr>
        </p:pic>
      </p:grpSp>
      <p:sp>
        <p:nvSpPr>
          <p:cNvPr id="28" name="PA-102252"/>
          <p:cNvSpPr/>
          <p:nvPr>
            <p:custDataLst>
              <p:tags r:id="rId12"/>
            </p:custDataLst>
          </p:nvPr>
        </p:nvSpPr>
        <p:spPr>
          <a:xfrm>
            <a:off x="2755352" y="1371135"/>
            <a:ext cx="6380022" cy="557913"/>
          </a:xfrm>
          <a:prstGeom prst="roundRect">
            <a:avLst>
              <a:gd name="adj" fmla="val 50000"/>
            </a:avLst>
          </a:prstGeom>
          <a:solidFill>
            <a:srgbClr val="CB221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dirty="0">
              <a:ln>
                <a:noFill/>
              </a:ln>
              <a:solidFill>
                <a:srgbClr val="FFFF00"/>
              </a:solidFill>
              <a:effectLst/>
              <a:uLnTx/>
              <a:uFillTx/>
              <a:latin typeface="微软雅黑" panose="020B0503020204020204" charset="-122"/>
              <a:ea typeface="微软雅黑" panose="020B0503020204020204" charset="-122"/>
              <a:cs typeface="+mn-cs"/>
            </a:endParaRPr>
          </a:p>
        </p:txBody>
      </p:sp>
      <p:sp>
        <p:nvSpPr>
          <p:cNvPr id="29" name="PA-102253"/>
          <p:cNvSpPr/>
          <p:nvPr>
            <p:custDataLst>
              <p:tags r:id="rId13"/>
            </p:custDataLst>
          </p:nvPr>
        </p:nvSpPr>
        <p:spPr>
          <a:xfrm>
            <a:off x="3834510" y="1450274"/>
            <a:ext cx="4221706" cy="398780"/>
          </a:xfrm>
          <a:prstGeom prst="rect">
            <a:avLst/>
          </a:prstGeom>
        </p:spPr>
        <p:txBody>
          <a:bodyPr wrap="square">
            <a:spAutoFit/>
          </a:bodyPr>
          <a:lstStyle/>
          <a:p>
            <a:pPr algn="ctr"/>
            <a:r>
              <a:rPr lang="zh-CN" altLang="en-US" sz="2000" b="1" spc="300" dirty="0">
                <a:solidFill>
                  <a:schemeClr val="bg1"/>
                </a:solidFill>
                <a:latin typeface="思源黑体 CN Heavy" panose="020B0A00000000000000" pitchFamily="34" charset="-122"/>
                <a:ea typeface="思源黑体 CN Heavy" panose="020B0A00000000000000" pitchFamily="34" charset="-122"/>
              </a:rPr>
              <a:t>不合格情况（一般</a:t>
            </a:r>
            <a:r>
              <a:rPr lang="zh-CN" altLang="en-US" sz="2000" b="1" spc="300" dirty="0">
                <a:solidFill>
                  <a:schemeClr val="bg1"/>
                </a:solidFill>
                <a:latin typeface="思源黑体 CN Heavy" panose="020B0A00000000000000" pitchFamily="34" charset="-122"/>
                <a:ea typeface="思源黑体 CN Heavy" panose="020B0A00000000000000" pitchFamily="34" charset="-122"/>
              </a:rPr>
              <a:t>如下）</a:t>
            </a:r>
            <a:endParaRPr lang="zh-CN" altLang="en-US" sz="2000" b="1" spc="300" dirty="0">
              <a:solidFill>
                <a:schemeClr val="bg1"/>
              </a:solidFill>
              <a:latin typeface="思源黑体 CN Heavy" panose="020B0A00000000000000" pitchFamily="34" charset="-122"/>
              <a:ea typeface="思源黑体 CN Heavy" panose="020B0A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advTm="0">
        <p:blinds dir="vert"/>
      </p:transition>
    </mc:Choice>
    <mc:Fallback>
      <p:transition spd="slow" advTm="0">
        <p:blinds dir="vert"/>
      </p:transition>
    </mc:Fallback>
  </mc:AlternateContent>
  <p:timing>
    <p:tnLst>
      <p:par>
        <p:cTn id="1" dur="indefinite" restart="never" nodeType="tmRoot"/>
      </p:par>
    </p:tnLst>
    <p:bldLst>
      <p:bldP spid="14" grpId="0"/>
      <p:bldP spid="28" grpId="0" bldLvl="0" animBg="1"/>
      <p:bldP spid="2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59901" y="4876417"/>
            <a:ext cx="4742517" cy="1230053"/>
          </a:xfrm>
          <a:prstGeom prst="rect">
            <a:avLst/>
          </a:prstGeom>
        </p:spPr>
      </p:pic>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60947" y="3748574"/>
            <a:ext cx="4742517" cy="2352912"/>
          </a:xfrm>
          <a:prstGeom prst="rect">
            <a:avLst/>
          </a:prstGeom>
        </p:spPr>
      </p:pic>
      <p:pic>
        <p:nvPicPr>
          <p:cNvPr id="20" name="图片 19"/>
          <p:cNvPicPr>
            <a:picLocks noChangeAspect="1"/>
          </p:cNvPicPr>
          <p:nvPr/>
        </p:nvPicPr>
        <p:blipFill rotWithShape="1">
          <a:blip r:embed="rId4" cstate="print">
            <a:extLst>
              <a:ext uri="{28A0092B-C50C-407E-A947-70E740481C1C}">
                <a14:useLocalDpi xmlns:a14="http://schemas.microsoft.com/office/drawing/2010/main" val="0"/>
              </a:ext>
            </a:extLst>
          </a:blip>
          <a:srcRect l="21334" t="69473" r="20486" b="-1257"/>
          <a:stretch>
            <a:fillRect/>
          </a:stretch>
        </p:blipFill>
        <p:spPr>
          <a:xfrm>
            <a:off x="4263039" y="5359444"/>
            <a:ext cx="4261282" cy="1163817"/>
          </a:xfrm>
          <a:prstGeom prst="rect">
            <a:avLst/>
          </a:prstGeom>
        </p:spPr>
      </p:pic>
      <p:pic>
        <p:nvPicPr>
          <p:cNvPr id="4" name="图片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0" y="0"/>
            <a:ext cx="5353235" cy="1883996"/>
          </a:xfrm>
          <a:prstGeom prst="rect">
            <a:avLst/>
          </a:prstGeom>
        </p:spPr>
      </p:pic>
      <p:pic>
        <p:nvPicPr>
          <p:cNvPr id="32" name="图片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218621" y="879125"/>
            <a:ext cx="1757876" cy="1050470"/>
          </a:xfrm>
          <a:prstGeom prst="rect">
            <a:avLst/>
          </a:prstGeom>
        </p:spPr>
      </p:pic>
      <p:pic>
        <p:nvPicPr>
          <p:cNvPr id="40" name="图片 39"/>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flipH="1">
            <a:off x="27151" y="3099080"/>
            <a:ext cx="2947386" cy="3161274"/>
          </a:xfrm>
          <a:prstGeom prst="rect">
            <a:avLst/>
          </a:prstGeom>
        </p:spPr>
      </p:pic>
      <p:pic>
        <p:nvPicPr>
          <p:cNvPr id="17" name="图片 16"/>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0" y="5623442"/>
            <a:ext cx="12192000" cy="1226597"/>
          </a:xfrm>
          <a:prstGeom prst="rect">
            <a:avLst/>
          </a:prstGeom>
        </p:spPr>
      </p:pic>
      <p:sp>
        <p:nvSpPr>
          <p:cNvPr id="44" name="PA-102215"/>
          <p:cNvSpPr txBox="1"/>
          <p:nvPr>
            <p:custDataLst>
              <p:tags r:id="rId9"/>
            </p:custDataLst>
          </p:nvPr>
        </p:nvSpPr>
        <p:spPr>
          <a:xfrm>
            <a:off x="2561477" y="2862448"/>
            <a:ext cx="8509396" cy="1354209"/>
          </a:xfrm>
          <a:prstGeom prst="rect">
            <a:avLst/>
          </a:prstGeom>
          <a:noFill/>
          <a:effectLst/>
        </p:spPr>
        <p:txBody>
          <a:bodyPr wrap="square" lIns="121913" tIns="60956" rIns="121913" bIns="60956" rtlCol="0">
            <a:spAutoFit/>
          </a:bodyPr>
          <a:lstStyle/>
          <a:p>
            <a:pPr algn="ctr"/>
            <a:r>
              <a:rPr lang="zh-CN" altLang="en-US" sz="8000" b="1" dirty="0">
                <a:solidFill>
                  <a:srgbClr val="F20000"/>
                </a:solidFill>
                <a:latin typeface="+mj-ea"/>
                <a:ea typeface="+mj-ea"/>
              </a:rPr>
              <a:t>报名参军基本流程</a:t>
            </a:r>
            <a:endParaRPr lang="zh-CN" altLang="en-US" sz="8000" b="1" dirty="0">
              <a:solidFill>
                <a:srgbClr val="F20000"/>
              </a:solidFill>
              <a:latin typeface="+mj-ea"/>
              <a:ea typeface="+mj-ea"/>
            </a:endParaRPr>
          </a:p>
        </p:txBody>
      </p:sp>
      <p:grpSp>
        <p:nvGrpSpPr>
          <p:cNvPr id="45" name="PA-102216"/>
          <p:cNvGrpSpPr/>
          <p:nvPr>
            <p:custDataLst>
              <p:tags r:id="rId10"/>
            </p:custDataLst>
          </p:nvPr>
        </p:nvGrpSpPr>
        <p:grpSpPr>
          <a:xfrm>
            <a:off x="5118838" y="1780044"/>
            <a:ext cx="3439857" cy="812471"/>
            <a:chOff x="5648258" y="606590"/>
            <a:chExt cx="2579892" cy="609353"/>
          </a:xfrm>
        </p:grpSpPr>
        <p:sp>
          <p:nvSpPr>
            <p:cNvPr id="46" name="PA-文本框 5"/>
            <p:cNvSpPr txBox="1"/>
            <p:nvPr>
              <p:custDataLst>
                <p:tags r:id="rId11"/>
              </p:custDataLst>
            </p:nvPr>
          </p:nvSpPr>
          <p:spPr>
            <a:xfrm>
              <a:off x="5663201" y="606590"/>
              <a:ext cx="2564949" cy="577080"/>
            </a:xfrm>
            <a:prstGeom prst="rect">
              <a:avLst/>
            </a:prstGeom>
            <a:noFill/>
          </p:spPr>
          <p:txBody>
            <a:bodyPr wrap="square" rtlCol="0">
              <a:spAutoFit/>
            </a:bodyPr>
            <a:lstStyle/>
            <a:p>
              <a:pPr algn="dist"/>
              <a:r>
                <a:rPr lang="zh-CN" altLang="en-US" sz="4400" b="1" dirty="0">
                  <a:solidFill>
                    <a:srgbClr val="F20000"/>
                  </a:solidFill>
                  <a:latin typeface="+mj-ea"/>
                  <a:ea typeface="+mj-ea"/>
                </a:rPr>
                <a:t>第二章节</a:t>
              </a:r>
              <a:endParaRPr lang="zh-CN" altLang="en-US" sz="4400" b="1" dirty="0">
                <a:solidFill>
                  <a:srgbClr val="F20000"/>
                </a:solidFill>
                <a:latin typeface="+mj-ea"/>
                <a:ea typeface="+mj-ea"/>
              </a:endParaRPr>
            </a:p>
          </p:txBody>
        </p:sp>
        <p:sp>
          <p:nvSpPr>
            <p:cNvPr id="48" name="PA-文本框 7"/>
            <p:cNvSpPr txBox="1"/>
            <p:nvPr>
              <p:custDataLst>
                <p:tags r:id="rId12"/>
              </p:custDataLst>
            </p:nvPr>
          </p:nvSpPr>
          <p:spPr>
            <a:xfrm>
              <a:off x="5648258" y="931442"/>
              <a:ext cx="138548" cy="284501"/>
            </a:xfrm>
            <a:prstGeom prst="rect">
              <a:avLst/>
            </a:prstGeom>
            <a:noFill/>
          </p:spPr>
          <p:txBody>
            <a:bodyPr wrap="none" rtlCol="0">
              <a:spAutoFit/>
            </a:bodyPr>
            <a:lstStyle/>
            <a:p>
              <a:endParaRPr lang="zh-CN" altLang="en-US" sz="1865" dirty="0">
                <a:solidFill>
                  <a:srgbClr val="F20000"/>
                </a:solidFill>
                <a:latin typeface="+mj-ea"/>
                <a:ea typeface="+mj-ea"/>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0">
        <p15:prstTrans prst="wind"/>
      </p:transition>
    </mc:Choice>
    <mc:Fallback>
      <p:transition spd="slow" advTm="0">
        <p:fade/>
      </p:transition>
    </mc:Fallback>
  </mc:AlternateContent>
  <p:timing>
    <p:tnLst>
      <p:par>
        <p:cTn id="1" dur="indefinite" restart="never" nodeType="tmRoot"/>
      </p:par>
    </p:tnLst>
    <p:bldLst>
      <p:bldP spid="44" grpId="0" bldLvl="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a:xfrm>
            <a:off x="0" y="-8255"/>
            <a:ext cx="12192000" cy="6858000"/>
          </a:xfrm>
          <a:prstGeom prst="rect">
            <a:avLst/>
          </a:prstGeom>
        </p:spPr>
      </p:pic>
      <p:pic>
        <p:nvPicPr>
          <p:cNvPr id="4" name="图片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0"/>
            <a:ext cx="5353235" cy="1883996"/>
          </a:xfrm>
          <a:prstGeom prst="rect">
            <a:avLst/>
          </a:prstGeom>
        </p:spPr>
      </p:pic>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0" y="5623442"/>
            <a:ext cx="12192000" cy="1226597"/>
          </a:xfrm>
          <a:prstGeom prst="rect">
            <a:avLst/>
          </a:prstGeom>
        </p:spPr>
      </p:pic>
      <p:grpSp>
        <p:nvGrpSpPr>
          <p:cNvPr id="23" name="组合 22"/>
          <p:cNvGrpSpPr/>
          <p:nvPr/>
        </p:nvGrpSpPr>
        <p:grpSpPr>
          <a:xfrm>
            <a:off x="6433852" y="0"/>
            <a:ext cx="5648501" cy="632954"/>
            <a:chOff x="3589440" y="538274"/>
            <a:chExt cx="3896462" cy="632954"/>
          </a:xfrm>
        </p:grpSpPr>
        <p:sp>
          <p:nvSpPr>
            <p:cNvPr id="24" name="矩形: 圆角 23"/>
            <p:cNvSpPr/>
            <p:nvPr/>
          </p:nvSpPr>
          <p:spPr>
            <a:xfrm>
              <a:off x="4120516" y="709562"/>
              <a:ext cx="3365386" cy="461665"/>
            </a:xfrm>
            <a:prstGeom prst="roundRect">
              <a:avLst/>
            </a:prstGeom>
            <a:solidFill>
              <a:srgbClr val="F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5"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9440" y="538274"/>
              <a:ext cx="436626" cy="632954"/>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矩形 25"/>
          <p:cNvSpPr/>
          <p:nvPr/>
        </p:nvSpPr>
        <p:spPr>
          <a:xfrm>
            <a:off x="7154370" y="133683"/>
            <a:ext cx="4949952" cy="461665"/>
          </a:xfrm>
          <a:prstGeom prst="rect">
            <a:avLst/>
          </a:prstGeom>
          <a:effectLst>
            <a:glow rad="63500">
              <a:schemeClr val="accent4">
                <a:satMod val="175000"/>
                <a:alpha val="40000"/>
              </a:schemeClr>
            </a:glow>
          </a:effectLst>
        </p:spPr>
        <p:txBody>
          <a:bodyPr wrap="square">
            <a:spAutoFit/>
          </a:bodyPr>
          <a:lstStyle/>
          <a:p>
            <a:pPr algn="dist"/>
            <a:r>
              <a:rPr lang="zh-CN" altLang="en-US" sz="2400" b="1" dirty="0">
                <a:solidFill>
                  <a:srgbClr val="FDEDAA"/>
                </a:solidFill>
                <a:latin typeface="微软雅黑" panose="020B0503020204020204" charset="-122"/>
                <a:ea typeface="微软雅黑" panose="020B0503020204020204" charset="-122"/>
                <a:cs typeface="微软雅黑" panose="020B0503020204020204" charset="-122"/>
              </a:rPr>
              <a:t>基本流程</a:t>
            </a:r>
            <a:endParaRPr lang="zh-CN" altLang="en-US" sz="2400" b="1" dirty="0">
              <a:solidFill>
                <a:srgbClr val="FDEDAA"/>
              </a:solidFill>
              <a:latin typeface="微软雅黑" panose="020B0503020204020204" charset="-122"/>
              <a:ea typeface="微软雅黑" panose="020B0503020204020204" charset="-122"/>
              <a:cs typeface="微软雅黑" panose="020B0503020204020204" charset="-122"/>
            </a:endParaRPr>
          </a:p>
        </p:txBody>
      </p:sp>
      <p:sp>
        <p:nvSpPr>
          <p:cNvPr id="16" name="矩形: 圆角 7"/>
          <p:cNvSpPr/>
          <p:nvPr/>
        </p:nvSpPr>
        <p:spPr>
          <a:xfrm>
            <a:off x="620168" y="1424530"/>
            <a:ext cx="4969242" cy="576000"/>
          </a:xfrm>
          <a:prstGeom prst="roundRect">
            <a:avLst>
              <a:gd name="adj" fmla="val 50000"/>
            </a:avLst>
          </a:prstGeom>
          <a:solidFill>
            <a:srgbClr val="FF0000"/>
          </a:solidFill>
          <a:ln w="12700" cap="flat" cmpd="sng" algn="ctr">
            <a:noFill/>
            <a:prstDash val="solid"/>
            <a:miter lim="800000"/>
          </a:ln>
          <a:effectLst/>
        </p:spPr>
        <p:txBody>
          <a:bodyPr rtlCol="0" anchor="ctr"/>
          <a:lstStyle/>
          <a:p>
            <a:pPr lvl="0" algn="ctr" defTabSz="914400"/>
            <a:r>
              <a:rPr kumimoji="0" lang="zh-CN" altLang="en-US" sz="3000" b="1" i="0" u="none" strike="noStrike" kern="0" cap="none" spc="0" normalizeH="0" baseline="0" noProof="0" dirty="0">
                <a:ln>
                  <a:noFill/>
                </a:ln>
                <a:solidFill>
                  <a:srgbClr val="FFFAE3"/>
                </a:solidFill>
                <a:effectLst/>
                <a:uLnTx/>
                <a:uFillTx/>
                <a:cs typeface="+mn-ea"/>
                <a:sym typeface="+mn-lt"/>
              </a:rPr>
              <a:t>参军基本流程</a:t>
            </a:r>
            <a:endParaRPr kumimoji="0" lang="zh-CN" altLang="en-US" sz="3000" b="1" i="0" u="none" strike="noStrike" kern="0" cap="none" spc="0" normalizeH="0" baseline="0" noProof="0" dirty="0">
              <a:ln>
                <a:noFill/>
              </a:ln>
              <a:solidFill>
                <a:srgbClr val="FFFAE3"/>
              </a:solidFill>
              <a:effectLst/>
              <a:uLnTx/>
              <a:uFillTx/>
              <a:cs typeface="+mn-ea"/>
              <a:sym typeface="+mn-lt"/>
            </a:endParaRPr>
          </a:p>
        </p:txBody>
      </p:sp>
      <p:sp>
        <p:nvSpPr>
          <p:cNvPr id="2" name="圆角矩形 1"/>
          <p:cNvSpPr/>
          <p:nvPr/>
        </p:nvSpPr>
        <p:spPr>
          <a:xfrm>
            <a:off x="869950" y="2268220"/>
            <a:ext cx="1485265" cy="6324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报名</a:t>
            </a:r>
            <a:r>
              <a:rPr lang="zh-CN" altLang="en-US"/>
              <a:t>登记</a:t>
            </a:r>
            <a:endParaRPr lang="zh-CN" altLang="en-US"/>
          </a:p>
        </p:txBody>
      </p:sp>
      <p:sp>
        <p:nvSpPr>
          <p:cNvPr id="3" name="圆角矩形 2"/>
          <p:cNvSpPr/>
          <p:nvPr/>
        </p:nvSpPr>
        <p:spPr>
          <a:xfrm>
            <a:off x="869950" y="3509010"/>
            <a:ext cx="1485265" cy="6324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批准</a:t>
            </a:r>
            <a:r>
              <a:rPr lang="zh-CN" altLang="en-US"/>
              <a:t>入伍</a:t>
            </a:r>
            <a:endParaRPr lang="zh-CN" altLang="en-US"/>
          </a:p>
        </p:txBody>
      </p:sp>
      <p:sp>
        <p:nvSpPr>
          <p:cNvPr id="5" name="圆角矩形 4"/>
          <p:cNvSpPr/>
          <p:nvPr/>
        </p:nvSpPr>
        <p:spPr>
          <a:xfrm>
            <a:off x="3657600" y="3509010"/>
            <a:ext cx="1485265" cy="6324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役前</a:t>
            </a:r>
            <a:r>
              <a:rPr lang="zh-CN" altLang="en-US"/>
              <a:t>教育</a:t>
            </a:r>
            <a:endParaRPr lang="zh-CN" altLang="en-US"/>
          </a:p>
        </p:txBody>
      </p:sp>
      <p:sp>
        <p:nvSpPr>
          <p:cNvPr id="6" name="圆角矩形 5"/>
          <p:cNvSpPr/>
          <p:nvPr/>
        </p:nvSpPr>
        <p:spPr>
          <a:xfrm>
            <a:off x="8914765" y="3509010"/>
            <a:ext cx="1485265" cy="6324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预定</a:t>
            </a:r>
            <a:r>
              <a:rPr lang="zh-CN" altLang="en-US"/>
              <a:t>新兵</a:t>
            </a:r>
            <a:endParaRPr lang="zh-CN" altLang="en-US"/>
          </a:p>
        </p:txBody>
      </p:sp>
      <p:sp>
        <p:nvSpPr>
          <p:cNvPr id="7" name="圆角矩形 6"/>
          <p:cNvSpPr/>
          <p:nvPr/>
        </p:nvSpPr>
        <p:spPr>
          <a:xfrm>
            <a:off x="8910955" y="2268220"/>
            <a:ext cx="1485265" cy="6324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走访调查</a:t>
            </a:r>
            <a:endParaRPr lang="zh-CN" altLang="en-US"/>
          </a:p>
        </p:txBody>
      </p:sp>
      <p:sp>
        <p:nvSpPr>
          <p:cNvPr id="8" name="圆角矩形 7"/>
          <p:cNvSpPr/>
          <p:nvPr/>
        </p:nvSpPr>
        <p:spPr>
          <a:xfrm>
            <a:off x="6268720" y="2268220"/>
            <a:ext cx="1485265" cy="6324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体检政考</a:t>
            </a:r>
            <a:endParaRPr lang="zh-CN" altLang="en-US"/>
          </a:p>
        </p:txBody>
      </p:sp>
      <p:sp>
        <p:nvSpPr>
          <p:cNvPr id="9" name="圆角矩形 8"/>
          <p:cNvSpPr/>
          <p:nvPr/>
        </p:nvSpPr>
        <p:spPr>
          <a:xfrm>
            <a:off x="3657600" y="2268220"/>
            <a:ext cx="1485265" cy="6324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初检初考</a:t>
            </a:r>
            <a:endParaRPr lang="zh-CN" altLang="en-US"/>
          </a:p>
        </p:txBody>
      </p:sp>
      <p:sp>
        <p:nvSpPr>
          <p:cNvPr id="10" name="圆角矩形 9"/>
          <p:cNvSpPr/>
          <p:nvPr/>
        </p:nvSpPr>
        <p:spPr>
          <a:xfrm>
            <a:off x="6264275" y="3509010"/>
            <a:ext cx="1485265" cy="6324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张榜公示</a:t>
            </a:r>
            <a:endParaRPr lang="zh-CN" altLang="en-US"/>
          </a:p>
        </p:txBody>
      </p:sp>
      <p:sp>
        <p:nvSpPr>
          <p:cNvPr id="14" name="右箭头 13"/>
          <p:cNvSpPr/>
          <p:nvPr/>
        </p:nvSpPr>
        <p:spPr>
          <a:xfrm>
            <a:off x="2623820" y="2484755"/>
            <a:ext cx="709295" cy="2686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右箭头 14"/>
          <p:cNvSpPr/>
          <p:nvPr/>
        </p:nvSpPr>
        <p:spPr>
          <a:xfrm>
            <a:off x="8040370" y="2484755"/>
            <a:ext cx="709295" cy="2686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右箭头 18"/>
          <p:cNvSpPr/>
          <p:nvPr/>
        </p:nvSpPr>
        <p:spPr>
          <a:xfrm>
            <a:off x="5421630" y="2468880"/>
            <a:ext cx="709295" cy="2686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下箭头 20"/>
          <p:cNvSpPr/>
          <p:nvPr/>
        </p:nvSpPr>
        <p:spPr>
          <a:xfrm>
            <a:off x="9486265" y="3041015"/>
            <a:ext cx="297180" cy="4216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 name="左箭头 21"/>
          <p:cNvSpPr/>
          <p:nvPr/>
        </p:nvSpPr>
        <p:spPr>
          <a:xfrm>
            <a:off x="8010525" y="3635375"/>
            <a:ext cx="718820" cy="29718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7" name="左箭头 26"/>
          <p:cNvSpPr/>
          <p:nvPr/>
        </p:nvSpPr>
        <p:spPr>
          <a:xfrm>
            <a:off x="2616200" y="3629025"/>
            <a:ext cx="718820" cy="29718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左箭头 27"/>
          <p:cNvSpPr/>
          <p:nvPr/>
        </p:nvSpPr>
        <p:spPr>
          <a:xfrm>
            <a:off x="5412105" y="3663315"/>
            <a:ext cx="718820" cy="29718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par>
    </p:tnLst>
    <p:bldLst>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pic>
        <p:nvPicPr>
          <p:cNvPr id="4" name="图片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0"/>
            <a:ext cx="5353235" cy="1883996"/>
          </a:xfrm>
          <a:prstGeom prst="rect">
            <a:avLst/>
          </a:prstGeom>
        </p:spPr>
      </p:pic>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0" y="5623442"/>
            <a:ext cx="12192000" cy="1226597"/>
          </a:xfrm>
          <a:prstGeom prst="rect">
            <a:avLst/>
          </a:prstGeom>
        </p:spPr>
      </p:pic>
      <p:grpSp>
        <p:nvGrpSpPr>
          <p:cNvPr id="23" name="组合 22"/>
          <p:cNvGrpSpPr/>
          <p:nvPr/>
        </p:nvGrpSpPr>
        <p:grpSpPr>
          <a:xfrm>
            <a:off x="6433852" y="0"/>
            <a:ext cx="5648501" cy="632954"/>
            <a:chOff x="3589440" y="538274"/>
            <a:chExt cx="3896462" cy="632954"/>
          </a:xfrm>
        </p:grpSpPr>
        <p:sp>
          <p:nvSpPr>
            <p:cNvPr id="24" name="矩形: 圆角 23"/>
            <p:cNvSpPr/>
            <p:nvPr/>
          </p:nvSpPr>
          <p:spPr>
            <a:xfrm>
              <a:off x="4120516" y="709562"/>
              <a:ext cx="3365386" cy="461665"/>
            </a:xfrm>
            <a:prstGeom prst="roundRect">
              <a:avLst/>
            </a:prstGeom>
            <a:solidFill>
              <a:srgbClr val="F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5"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9440" y="538274"/>
              <a:ext cx="436626" cy="632954"/>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矩形 25"/>
          <p:cNvSpPr/>
          <p:nvPr/>
        </p:nvSpPr>
        <p:spPr>
          <a:xfrm>
            <a:off x="7182945" y="133683"/>
            <a:ext cx="4949952" cy="461665"/>
          </a:xfrm>
          <a:prstGeom prst="rect">
            <a:avLst/>
          </a:prstGeom>
          <a:effectLst>
            <a:glow rad="63500">
              <a:schemeClr val="accent4">
                <a:satMod val="175000"/>
                <a:alpha val="40000"/>
              </a:schemeClr>
            </a:glow>
          </a:effectLst>
        </p:spPr>
        <p:txBody>
          <a:bodyPr wrap="square">
            <a:spAutoFit/>
          </a:bodyPr>
          <a:lstStyle/>
          <a:p>
            <a:pPr algn="dist"/>
            <a:r>
              <a:rPr lang="zh-CN" altLang="en-US" sz="2400" b="1" dirty="0">
                <a:solidFill>
                  <a:srgbClr val="FDEDAA"/>
                </a:solidFill>
                <a:latin typeface="微软雅黑" panose="020B0503020204020204" charset="-122"/>
                <a:ea typeface="微软雅黑" panose="020B0503020204020204" charset="-122"/>
                <a:cs typeface="微软雅黑" panose="020B0503020204020204" charset="-122"/>
              </a:rPr>
              <a:t>基本流程</a:t>
            </a:r>
            <a:endParaRPr lang="zh-CN" altLang="en-US" sz="2400" b="1" dirty="0">
              <a:solidFill>
                <a:srgbClr val="FDEDAA"/>
              </a:solidFill>
              <a:latin typeface="微软雅黑" panose="020B0503020204020204" charset="-122"/>
              <a:ea typeface="微软雅黑" panose="020B0503020204020204" charset="-122"/>
              <a:cs typeface="微软雅黑" panose="020B0503020204020204" charset="-122"/>
            </a:endParaRPr>
          </a:p>
        </p:txBody>
      </p:sp>
      <p:sp>
        <p:nvSpPr>
          <p:cNvPr id="12" name="PA-102285"/>
          <p:cNvSpPr/>
          <p:nvPr>
            <p:custDataLst>
              <p:tags r:id="rId5"/>
            </p:custDataLst>
          </p:nvPr>
        </p:nvSpPr>
        <p:spPr>
          <a:xfrm>
            <a:off x="725864" y="2073898"/>
            <a:ext cx="6627043" cy="3277608"/>
          </a:xfrm>
          <a:prstGeom prst="rect">
            <a:avLst/>
          </a:prstGeom>
          <a:solidFill>
            <a:srgbClr val="E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PA-102287"/>
          <p:cNvSpPr/>
          <p:nvPr>
            <p:custDataLst>
              <p:tags r:id="rId6"/>
            </p:custDataLst>
          </p:nvPr>
        </p:nvSpPr>
        <p:spPr>
          <a:xfrm>
            <a:off x="991385" y="2732273"/>
            <a:ext cx="6096000" cy="1960858"/>
          </a:xfrm>
          <a:prstGeom prst="rect">
            <a:avLst/>
          </a:prstGeom>
        </p:spPr>
        <p:txBody>
          <a:bodyPr>
            <a:spAutoFit/>
          </a:bodyPr>
          <a:lstStyle/>
          <a:p>
            <a:pPr algn="just">
              <a:lnSpc>
                <a:spcPct val="130000"/>
              </a:lnSpc>
            </a:pPr>
            <a:r>
              <a:rPr lang="zh-CN" altLang="en-US" sz="3200" dirty="0">
                <a:solidFill>
                  <a:schemeClr val="bg1"/>
                </a:solidFill>
                <a:latin typeface="+mn-ea"/>
                <a:sym typeface="+mn-lt"/>
              </a:rPr>
              <a:t>对预定新兵名单将在入伍地张榜公示，接受群众监督，公示时间不少于</a:t>
            </a:r>
            <a:r>
              <a:rPr lang="en-US" altLang="zh-CN" sz="3200" dirty="0">
                <a:solidFill>
                  <a:schemeClr val="bg1"/>
                </a:solidFill>
                <a:latin typeface="+mn-ea"/>
                <a:sym typeface="+mn-lt"/>
              </a:rPr>
              <a:t>5</a:t>
            </a:r>
            <a:r>
              <a:rPr lang="zh-CN" altLang="en-US" sz="3200" dirty="0">
                <a:solidFill>
                  <a:schemeClr val="bg1"/>
                </a:solidFill>
                <a:latin typeface="+mn-ea"/>
                <a:sym typeface="+mn-lt"/>
              </a:rPr>
              <a:t>天。</a:t>
            </a:r>
            <a:endParaRPr lang="zh-CN" altLang="en-US" sz="3200" dirty="0">
              <a:solidFill>
                <a:schemeClr val="bg1"/>
              </a:solidFill>
              <a:latin typeface="+mn-ea"/>
              <a:sym typeface="+mn-lt"/>
            </a:endParaRPr>
          </a:p>
        </p:txBody>
      </p:sp>
      <p:pic>
        <p:nvPicPr>
          <p:cNvPr id="15" name="PA-102288"/>
          <p:cNvPicPr>
            <a:picLocks noChangeAspect="1"/>
          </p:cNvPicPr>
          <p:nvPr>
            <p:custDataLst>
              <p:tags r:id="rId7"/>
            </p:custDataLst>
          </p:nvPr>
        </p:nvPicPr>
        <p:blipFill>
          <a:blip r:embed="rId8">
            <a:extLst>
              <a:ext uri="{28A0092B-C50C-407E-A947-70E740481C1C}">
                <a14:useLocalDpi xmlns:a14="http://schemas.microsoft.com/office/drawing/2010/main" val="0"/>
              </a:ext>
            </a:extLst>
          </a:blip>
          <a:srcRect/>
          <a:stretch>
            <a:fillRect/>
          </a:stretch>
        </p:blipFill>
        <p:spPr>
          <a:xfrm>
            <a:off x="7500396" y="2325119"/>
            <a:ext cx="3700220" cy="277516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par>
    </p:tnLst>
    <p:bldLst>
      <p:bldP spid="12" grpId="0" animBg="1"/>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59901" y="4876417"/>
            <a:ext cx="4742517" cy="1230053"/>
          </a:xfrm>
          <a:prstGeom prst="rect">
            <a:avLst/>
          </a:prstGeom>
        </p:spPr>
      </p:pic>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60947" y="3748574"/>
            <a:ext cx="4742517" cy="2352912"/>
          </a:xfrm>
          <a:prstGeom prst="rect">
            <a:avLst/>
          </a:prstGeom>
        </p:spPr>
      </p:pic>
      <p:pic>
        <p:nvPicPr>
          <p:cNvPr id="20" name="图片 19"/>
          <p:cNvPicPr>
            <a:picLocks noChangeAspect="1"/>
          </p:cNvPicPr>
          <p:nvPr/>
        </p:nvPicPr>
        <p:blipFill rotWithShape="1">
          <a:blip r:embed="rId4" cstate="print">
            <a:extLst>
              <a:ext uri="{28A0092B-C50C-407E-A947-70E740481C1C}">
                <a14:useLocalDpi xmlns:a14="http://schemas.microsoft.com/office/drawing/2010/main" val="0"/>
              </a:ext>
            </a:extLst>
          </a:blip>
          <a:srcRect l="21334" t="69473" r="20486" b="-1257"/>
          <a:stretch>
            <a:fillRect/>
          </a:stretch>
        </p:blipFill>
        <p:spPr>
          <a:xfrm>
            <a:off x="4263039" y="5359444"/>
            <a:ext cx="4261282" cy="1163817"/>
          </a:xfrm>
          <a:prstGeom prst="rect">
            <a:avLst/>
          </a:prstGeom>
        </p:spPr>
      </p:pic>
      <p:pic>
        <p:nvPicPr>
          <p:cNvPr id="4" name="图片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0" y="0"/>
            <a:ext cx="5353235" cy="1883996"/>
          </a:xfrm>
          <a:prstGeom prst="rect">
            <a:avLst/>
          </a:prstGeom>
        </p:spPr>
      </p:pic>
      <p:pic>
        <p:nvPicPr>
          <p:cNvPr id="32" name="图片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218621" y="834040"/>
            <a:ext cx="1757876" cy="1050470"/>
          </a:xfrm>
          <a:prstGeom prst="rect">
            <a:avLst/>
          </a:prstGeom>
        </p:spPr>
      </p:pic>
      <p:pic>
        <p:nvPicPr>
          <p:cNvPr id="40" name="图片 39"/>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flipH="1">
            <a:off x="27151" y="3099080"/>
            <a:ext cx="2947386" cy="3161274"/>
          </a:xfrm>
          <a:prstGeom prst="rect">
            <a:avLst/>
          </a:prstGeom>
        </p:spPr>
      </p:pic>
      <p:pic>
        <p:nvPicPr>
          <p:cNvPr id="17" name="图片 16"/>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0" y="5623442"/>
            <a:ext cx="12192000" cy="1226597"/>
          </a:xfrm>
          <a:prstGeom prst="rect">
            <a:avLst/>
          </a:prstGeom>
        </p:spPr>
      </p:pic>
      <p:sp>
        <p:nvSpPr>
          <p:cNvPr id="44" name="PA-102215"/>
          <p:cNvSpPr txBox="1"/>
          <p:nvPr>
            <p:custDataLst>
              <p:tags r:id="rId9"/>
            </p:custDataLst>
          </p:nvPr>
        </p:nvSpPr>
        <p:spPr>
          <a:xfrm>
            <a:off x="2561477" y="2862448"/>
            <a:ext cx="8509396" cy="1228090"/>
          </a:xfrm>
          <a:prstGeom prst="rect">
            <a:avLst/>
          </a:prstGeom>
          <a:noFill/>
          <a:effectLst/>
        </p:spPr>
        <p:txBody>
          <a:bodyPr wrap="square" lIns="121913" tIns="60956" rIns="121913" bIns="60956" rtlCol="0">
            <a:spAutoFit/>
          </a:bodyPr>
          <a:lstStyle/>
          <a:p>
            <a:pPr algn="dist"/>
            <a:r>
              <a:rPr lang="zh-CN" altLang="en-US" sz="7200" b="1" dirty="0">
                <a:solidFill>
                  <a:srgbClr val="F20000"/>
                </a:solidFill>
                <a:latin typeface="+mj-ea"/>
                <a:ea typeface="+mj-ea"/>
              </a:rPr>
              <a:t>入伍</a:t>
            </a:r>
            <a:r>
              <a:rPr lang="zh-CN" altLang="en-US" sz="7200" b="1" dirty="0">
                <a:solidFill>
                  <a:srgbClr val="F20000"/>
                </a:solidFill>
                <a:latin typeface="+mj-ea"/>
                <a:ea typeface="+mj-ea"/>
              </a:rPr>
              <a:t>优待政策</a:t>
            </a:r>
            <a:endParaRPr lang="zh-CN" altLang="en-US" sz="7200" b="1" dirty="0">
              <a:solidFill>
                <a:srgbClr val="F20000"/>
              </a:solidFill>
              <a:latin typeface="+mj-ea"/>
              <a:ea typeface="+mj-ea"/>
            </a:endParaRPr>
          </a:p>
        </p:txBody>
      </p:sp>
      <p:grpSp>
        <p:nvGrpSpPr>
          <p:cNvPr id="45" name="PA-102216"/>
          <p:cNvGrpSpPr/>
          <p:nvPr>
            <p:custDataLst>
              <p:tags r:id="rId10"/>
            </p:custDataLst>
          </p:nvPr>
        </p:nvGrpSpPr>
        <p:grpSpPr>
          <a:xfrm>
            <a:off x="5118838" y="1780044"/>
            <a:ext cx="3439857" cy="812471"/>
            <a:chOff x="5648258" y="606590"/>
            <a:chExt cx="2579892" cy="609353"/>
          </a:xfrm>
        </p:grpSpPr>
        <p:sp>
          <p:nvSpPr>
            <p:cNvPr id="46" name="PA-文本框 5"/>
            <p:cNvSpPr txBox="1"/>
            <p:nvPr>
              <p:custDataLst>
                <p:tags r:id="rId11"/>
              </p:custDataLst>
            </p:nvPr>
          </p:nvSpPr>
          <p:spPr>
            <a:xfrm>
              <a:off x="5663201" y="606590"/>
              <a:ext cx="2564949" cy="576262"/>
            </a:xfrm>
            <a:prstGeom prst="rect">
              <a:avLst/>
            </a:prstGeom>
            <a:noFill/>
          </p:spPr>
          <p:txBody>
            <a:bodyPr wrap="square" rtlCol="0">
              <a:spAutoFit/>
            </a:bodyPr>
            <a:lstStyle/>
            <a:p>
              <a:pPr algn="dist"/>
              <a:r>
                <a:rPr lang="zh-CN" altLang="en-US" sz="4400" b="1" dirty="0">
                  <a:solidFill>
                    <a:srgbClr val="F20000"/>
                  </a:solidFill>
                  <a:latin typeface="+mj-ea"/>
                  <a:ea typeface="+mj-ea"/>
                </a:rPr>
                <a:t>第</a:t>
              </a:r>
              <a:r>
                <a:rPr lang="zh-CN" altLang="en-US" sz="4400" b="1" dirty="0">
                  <a:solidFill>
                    <a:srgbClr val="F20000"/>
                  </a:solidFill>
                  <a:latin typeface="+mj-ea"/>
                  <a:ea typeface="+mj-ea"/>
                </a:rPr>
                <a:t>三章节</a:t>
              </a:r>
              <a:endParaRPr lang="zh-CN" altLang="en-US" sz="4400" b="1" dirty="0">
                <a:solidFill>
                  <a:srgbClr val="F20000"/>
                </a:solidFill>
                <a:latin typeface="+mj-ea"/>
                <a:ea typeface="+mj-ea"/>
              </a:endParaRPr>
            </a:p>
          </p:txBody>
        </p:sp>
        <p:sp>
          <p:nvSpPr>
            <p:cNvPr id="48" name="PA-文本框 7"/>
            <p:cNvSpPr txBox="1"/>
            <p:nvPr>
              <p:custDataLst>
                <p:tags r:id="rId12"/>
              </p:custDataLst>
            </p:nvPr>
          </p:nvSpPr>
          <p:spPr>
            <a:xfrm>
              <a:off x="5648258" y="931442"/>
              <a:ext cx="138548" cy="284501"/>
            </a:xfrm>
            <a:prstGeom prst="rect">
              <a:avLst/>
            </a:prstGeom>
            <a:noFill/>
          </p:spPr>
          <p:txBody>
            <a:bodyPr wrap="none" rtlCol="0">
              <a:spAutoFit/>
            </a:bodyPr>
            <a:lstStyle/>
            <a:p>
              <a:endParaRPr lang="zh-CN" altLang="en-US" sz="1865" dirty="0">
                <a:solidFill>
                  <a:srgbClr val="F20000"/>
                </a:solidFill>
                <a:latin typeface="+mj-ea"/>
                <a:ea typeface="+mj-ea"/>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0">
        <p15:prstTrans prst="wind"/>
      </p:transition>
    </mc:Choice>
    <mc:Fallback>
      <p:transition spd="slow" advTm="0">
        <p:fade/>
      </p:transition>
    </mc:Fallback>
  </mc:AlternateContent>
  <p:timing>
    <p:tnLst>
      <p:par>
        <p:cTn id="1" dur="indefinite" restart="never" nodeType="tmRoot"/>
      </p:par>
    </p:tnLst>
    <p:bldLst>
      <p:bldP spid="44"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pic>
        <p:nvPicPr>
          <p:cNvPr id="4" name="图片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0"/>
            <a:ext cx="5353235" cy="1883996"/>
          </a:xfrm>
          <a:prstGeom prst="rect">
            <a:avLst/>
          </a:prstGeom>
        </p:spPr>
      </p:pic>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0" y="5623442"/>
            <a:ext cx="12192000" cy="1226597"/>
          </a:xfrm>
          <a:prstGeom prst="rect">
            <a:avLst/>
          </a:prstGeom>
        </p:spPr>
      </p:pic>
      <p:grpSp>
        <p:nvGrpSpPr>
          <p:cNvPr id="23" name="组合 22"/>
          <p:cNvGrpSpPr/>
          <p:nvPr/>
        </p:nvGrpSpPr>
        <p:grpSpPr>
          <a:xfrm>
            <a:off x="6433852" y="0"/>
            <a:ext cx="5648501" cy="632954"/>
            <a:chOff x="3589440" y="538274"/>
            <a:chExt cx="3896462" cy="632954"/>
          </a:xfrm>
        </p:grpSpPr>
        <p:sp>
          <p:nvSpPr>
            <p:cNvPr id="24" name="矩形: 圆角 23"/>
            <p:cNvSpPr/>
            <p:nvPr/>
          </p:nvSpPr>
          <p:spPr>
            <a:xfrm>
              <a:off x="4120516" y="709562"/>
              <a:ext cx="3365386" cy="461665"/>
            </a:xfrm>
            <a:prstGeom prst="roundRect">
              <a:avLst/>
            </a:prstGeom>
            <a:solidFill>
              <a:srgbClr val="F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5"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9440" y="538274"/>
              <a:ext cx="436626" cy="632954"/>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矩形 25"/>
          <p:cNvSpPr/>
          <p:nvPr/>
        </p:nvSpPr>
        <p:spPr>
          <a:xfrm>
            <a:off x="7249620" y="133683"/>
            <a:ext cx="4739180" cy="398780"/>
          </a:xfrm>
          <a:prstGeom prst="rect">
            <a:avLst/>
          </a:prstGeom>
          <a:effectLst>
            <a:glow rad="63500">
              <a:schemeClr val="accent4">
                <a:satMod val="175000"/>
                <a:alpha val="40000"/>
              </a:schemeClr>
            </a:glow>
          </a:effectLst>
        </p:spPr>
        <p:txBody>
          <a:bodyPr wrap="square">
            <a:spAutoFit/>
          </a:bodyPr>
          <a:lstStyle/>
          <a:p>
            <a:pPr algn="dist"/>
            <a:r>
              <a:rPr lang="zh-CN" altLang="en-US" sz="2000" b="1" dirty="0">
                <a:solidFill>
                  <a:srgbClr val="FDEDAA"/>
                </a:solidFill>
                <a:latin typeface="微软雅黑" panose="020B0503020204020204" charset="-122"/>
                <a:ea typeface="微软雅黑" panose="020B0503020204020204" charset="-122"/>
                <a:cs typeface="微软雅黑" panose="020B0503020204020204" charset="-122"/>
              </a:rPr>
              <a:t>优待政策</a:t>
            </a:r>
            <a:endParaRPr lang="zh-CN" altLang="en-US" sz="2000" b="1" dirty="0">
              <a:solidFill>
                <a:srgbClr val="FDEDAA"/>
              </a:solidFill>
              <a:latin typeface="微软雅黑" panose="020B0503020204020204" charset="-122"/>
              <a:ea typeface="微软雅黑" panose="020B0503020204020204" charset="-122"/>
              <a:cs typeface="微软雅黑" panose="020B0503020204020204" charset="-122"/>
            </a:endParaRPr>
          </a:p>
        </p:txBody>
      </p:sp>
      <p:sp>
        <p:nvSpPr>
          <p:cNvPr id="14" name="PA-1022132"/>
          <p:cNvSpPr txBox="1"/>
          <p:nvPr>
            <p:custDataLst>
              <p:tags r:id="rId5"/>
            </p:custDataLst>
          </p:nvPr>
        </p:nvSpPr>
        <p:spPr>
          <a:xfrm>
            <a:off x="3731568" y="2110455"/>
            <a:ext cx="7835429" cy="1188085"/>
          </a:xfrm>
          <a:prstGeom prst="rect">
            <a:avLst/>
          </a:prstGeom>
          <a:noFill/>
        </p:spPr>
        <p:txBody>
          <a:bodyPr wrap="square" lIns="109696" tIns="54847" rIns="109696" bIns="54847">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eaLnBrk="1" hangingPunct="1">
              <a:lnSpc>
                <a:spcPct val="130000"/>
              </a:lnSpc>
            </a:pPr>
            <a:r>
              <a:rPr dirty="0">
                <a:latin typeface="+mn-ea"/>
                <a:ea typeface="+mn-ea"/>
                <a:sym typeface="思源黑体 CN Normal" panose="020B0400000000000000" pitchFamily="34" charset="-122"/>
              </a:rPr>
              <a:t>我校学生在学校报名应征入伍的，无论是否上海户籍，一律享受上海兵员待遇。当兵两年可以拥有2年义务兵优待金、生活补助、一次性经济补助、学费补助各项补贴。并且在部队期间，拥有机会考取军校。</a:t>
            </a:r>
            <a:endParaRPr dirty="0">
              <a:latin typeface="+mn-ea"/>
              <a:ea typeface="+mn-ea"/>
              <a:sym typeface="思源黑体 CN Normal" panose="020B0400000000000000" pitchFamily="34" charset="-122"/>
            </a:endParaRPr>
          </a:p>
        </p:txBody>
      </p:sp>
      <p:sp>
        <p:nvSpPr>
          <p:cNvPr id="15" name="PA-1022133"/>
          <p:cNvSpPr>
            <a:spLocks noChangeShapeType="1"/>
          </p:cNvSpPr>
          <p:nvPr>
            <p:custDataLst>
              <p:tags r:id="rId6"/>
            </p:custDataLst>
          </p:nvPr>
        </p:nvSpPr>
        <p:spPr bwMode="auto">
          <a:xfrm flipV="1">
            <a:off x="3869272" y="1959258"/>
            <a:ext cx="8322727" cy="1797"/>
          </a:xfrm>
          <a:prstGeom prst="line">
            <a:avLst/>
          </a:prstGeom>
          <a:noFill/>
          <a:ln w="12700">
            <a:solidFill>
              <a:srgbClr val="CC0000"/>
            </a:solidFill>
            <a:round/>
            <a:head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CC0000">
                      <a:gamma/>
                      <a:shade val="60000"/>
                      <a:invGamma/>
                      <a:alpha val="50000"/>
                    </a:srgbClr>
                  </a:outerShdw>
                </a:effectLst>
              </a14:hiddenEffects>
            </a:ext>
          </a:extLst>
        </p:spPr>
        <p:txBody>
          <a:bodyPr lIns="109696" tIns="54847" rIns="109696" bIns="54847"/>
          <a:lstStyle/>
          <a:p>
            <a:endParaRPr lang="zh-CN" altLang="en-US" sz="2160">
              <a:solidFill>
                <a:prstClr val="black"/>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sp>
        <p:nvSpPr>
          <p:cNvPr id="16" name="PA-1022134"/>
          <p:cNvSpPr/>
          <p:nvPr>
            <p:custDataLst>
              <p:tags r:id="rId7"/>
            </p:custDataLst>
          </p:nvPr>
        </p:nvSpPr>
        <p:spPr>
          <a:xfrm>
            <a:off x="3990887" y="1269981"/>
            <a:ext cx="2019300" cy="460375"/>
          </a:xfrm>
          <a:prstGeom prst="rect">
            <a:avLst/>
          </a:prstGeom>
        </p:spPr>
        <p:txBody>
          <a:bodyPr wrap="none">
            <a:spAutoFit/>
          </a:bodyPr>
          <a:lstStyle/>
          <a:p>
            <a:r>
              <a:rPr lang="zh-CN" altLang="en-US" sz="2400" b="1" dirty="0">
                <a:solidFill>
                  <a:srgbClr val="C00000"/>
                </a:solidFill>
                <a:latin typeface="字魂73号-江南手书" panose="00000500000000000000" pitchFamily="2" charset="-122"/>
                <a:ea typeface="字魂73号-江南手书" panose="00000500000000000000" pitchFamily="2" charset="-122"/>
                <a:cs typeface="+mn-ea"/>
                <a:sym typeface="+mn-lt"/>
              </a:rPr>
              <a:t>学校入伍</a:t>
            </a:r>
            <a:r>
              <a:rPr lang="zh-CN" altLang="en-US" sz="2400" b="1" dirty="0">
                <a:solidFill>
                  <a:srgbClr val="C00000"/>
                </a:solidFill>
                <a:latin typeface="字魂73号-江南手书" panose="00000500000000000000" pitchFamily="2" charset="-122"/>
                <a:ea typeface="字魂73号-江南手书" panose="00000500000000000000" pitchFamily="2" charset="-122"/>
                <a:cs typeface="+mn-ea"/>
                <a:sym typeface="+mn-lt"/>
              </a:rPr>
              <a:t>待遇</a:t>
            </a:r>
            <a:endParaRPr lang="zh-CN" altLang="en-US" sz="2400" b="1" dirty="0">
              <a:solidFill>
                <a:srgbClr val="C00000"/>
              </a:solidFill>
              <a:latin typeface="字魂73号-江南手书" panose="00000500000000000000" pitchFamily="2" charset="-122"/>
              <a:ea typeface="字魂73号-江南手书" panose="00000500000000000000" pitchFamily="2" charset="-122"/>
              <a:cs typeface="+mn-ea"/>
              <a:sym typeface="+mn-lt"/>
            </a:endParaRPr>
          </a:p>
        </p:txBody>
      </p:sp>
      <p:sp>
        <p:nvSpPr>
          <p:cNvPr id="18" name="PA-1022135"/>
          <p:cNvSpPr txBox="1"/>
          <p:nvPr>
            <p:custDataLst>
              <p:tags r:id="rId8"/>
            </p:custDataLst>
          </p:nvPr>
        </p:nvSpPr>
        <p:spPr>
          <a:xfrm>
            <a:off x="3673783" y="4368897"/>
            <a:ext cx="7835429" cy="1547495"/>
          </a:xfrm>
          <a:prstGeom prst="rect">
            <a:avLst/>
          </a:prstGeom>
          <a:noFill/>
        </p:spPr>
        <p:txBody>
          <a:bodyPr wrap="square" lIns="109696" tIns="54847" rIns="109696" bIns="54847">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eaLnBrk="1" hangingPunct="1">
              <a:lnSpc>
                <a:spcPct val="130000"/>
              </a:lnSpc>
            </a:pPr>
            <a:r>
              <a:rPr lang="en-US" dirty="0">
                <a:latin typeface="+mn-ea"/>
                <a:ea typeface="+mn-ea"/>
                <a:sym typeface="思源黑体 CN Normal" panose="020B0400000000000000" pitchFamily="34" charset="-122"/>
              </a:rPr>
              <a:t>1</a:t>
            </a:r>
            <a:r>
              <a:rPr lang="zh-CN" altLang="en-US" dirty="0">
                <a:latin typeface="+mn-ea"/>
                <a:ea typeface="+mn-ea"/>
                <a:sym typeface="思源黑体 CN Normal" panose="020B0400000000000000" pitchFamily="34" charset="-122"/>
              </a:rPr>
              <a:t>、</a:t>
            </a:r>
            <a:r>
              <a:rPr dirty="0">
                <a:latin typeface="+mn-ea"/>
                <a:ea typeface="+mn-ea"/>
                <a:sym typeface="思源黑体 CN Normal" panose="020B0400000000000000" pitchFamily="34" charset="-122"/>
              </a:rPr>
              <a:t>学校规定，退役后复学</a:t>
            </a:r>
            <a:r>
              <a:rPr lang="zh-CN" dirty="0">
                <a:latin typeface="+mn-ea"/>
                <a:ea typeface="+mn-ea"/>
                <a:sym typeface="思源黑体 CN Normal" panose="020B0400000000000000" pitchFamily="34" charset="-122"/>
              </a:rPr>
              <a:t>或入学</a:t>
            </a:r>
            <a:r>
              <a:rPr dirty="0">
                <a:latin typeface="+mn-ea"/>
                <a:ea typeface="+mn-ea"/>
                <a:sym typeface="思源黑体 CN Normal" panose="020B0400000000000000" pitchFamily="34" charset="-122"/>
              </a:rPr>
              <a:t>的学生，免修</a:t>
            </a:r>
            <a:r>
              <a:rPr lang="zh-CN" dirty="0">
                <a:latin typeface="+mn-ea"/>
                <a:ea typeface="+mn-ea"/>
                <a:sym typeface="思源黑体 CN Normal" panose="020B0400000000000000" pitchFamily="34" charset="-122"/>
              </a:rPr>
              <a:t>公共</a:t>
            </a:r>
            <a:r>
              <a:rPr dirty="0">
                <a:latin typeface="+mn-ea"/>
                <a:ea typeface="+mn-ea"/>
                <a:sym typeface="思源黑体 CN Normal" panose="020B0400000000000000" pitchFamily="34" charset="-122"/>
              </a:rPr>
              <a:t>体育、军训</a:t>
            </a:r>
            <a:r>
              <a:rPr lang="zh-CN" dirty="0">
                <a:latin typeface="+mn-ea"/>
                <a:ea typeface="+mn-ea"/>
                <a:sym typeface="思源黑体 CN Normal" panose="020B0400000000000000" pitchFamily="34" charset="-122"/>
              </a:rPr>
              <a:t>技能和军事理论课程</a:t>
            </a:r>
            <a:r>
              <a:rPr dirty="0">
                <a:latin typeface="+mn-ea"/>
                <a:ea typeface="+mn-ea"/>
                <a:sym typeface="思源黑体 CN Normal" panose="020B0400000000000000" pitchFamily="34" charset="-122"/>
              </a:rPr>
              <a:t>，成绩按优秀评定。</a:t>
            </a:r>
            <a:endParaRPr dirty="0">
              <a:latin typeface="+mn-ea"/>
              <a:ea typeface="+mn-ea"/>
              <a:sym typeface="思源黑体 CN Normal" panose="020B0400000000000000" pitchFamily="34" charset="-122"/>
            </a:endParaRPr>
          </a:p>
          <a:p>
            <a:pPr algn="just" eaLnBrk="1" hangingPunct="1">
              <a:lnSpc>
                <a:spcPct val="130000"/>
              </a:lnSpc>
            </a:pPr>
            <a:r>
              <a:rPr lang="en-US" altLang="zh-CN" dirty="0">
                <a:latin typeface="+mn-ea"/>
                <a:ea typeface="+mn-ea"/>
                <a:sym typeface="思源黑体 CN Normal" panose="020B0400000000000000" pitchFamily="34" charset="-122"/>
              </a:rPr>
              <a:t>2</a:t>
            </a:r>
            <a:r>
              <a:rPr lang="zh-CN" dirty="0">
                <a:latin typeface="+mn-ea"/>
                <a:ea typeface="+mn-ea"/>
                <a:sym typeface="思源黑体 CN Normal" panose="020B0400000000000000" pitchFamily="34" charset="-122"/>
              </a:rPr>
              <a:t>、参军学生退役后复学，在毕业前补考时如有不合格课程，可申请两门课程免补考（取消考试资格课程除外），成绩记作60分。</a:t>
            </a:r>
            <a:endParaRPr lang="zh-CN" dirty="0">
              <a:latin typeface="+mn-ea"/>
              <a:ea typeface="+mn-ea"/>
              <a:sym typeface="思源黑体 CN Normal" panose="020B0400000000000000" pitchFamily="34" charset="-122"/>
            </a:endParaRPr>
          </a:p>
        </p:txBody>
      </p:sp>
      <p:sp>
        <p:nvSpPr>
          <p:cNvPr id="19" name="PA-1022136"/>
          <p:cNvSpPr>
            <a:spLocks noChangeShapeType="1"/>
          </p:cNvSpPr>
          <p:nvPr>
            <p:custDataLst>
              <p:tags r:id="rId9"/>
            </p:custDataLst>
          </p:nvPr>
        </p:nvSpPr>
        <p:spPr bwMode="auto">
          <a:xfrm flipV="1">
            <a:off x="3869273" y="4137690"/>
            <a:ext cx="8322726" cy="1797"/>
          </a:xfrm>
          <a:prstGeom prst="line">
            <a:avLst/>
          </a:prstGeom>
          <a:noFill/>
          <a:ln w="12700">
            <a:solidFill>
              <a:srgbClr val="CC0000"/>
            </a:solidFill>
            <a:round/>
            <a:head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CC0000">
                      <a:gamma/>
                      <a:shade val="60000"/>
                      <a:invGamma/>
                      <a:alpha val="50000"/>
                    </a:srgbClr>
                  </a:outerShdw>
                </a:effectLst>
              </a14:hiddenEffects>
            </a:ext>
          </a:extLst>
        </p:spPr>
        <p:txBody>
          <a:bodyPr lIns="109696" tIns="54847" rIns="109696" bIns="54847"/>
          <a:lstStyle/>
          <a:p>
            <a:endParaRPr lang="zh-CN" altLang="en-US" sz="2160">
              <a:solidFill>
                <a:prstClr val="black"/>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sp>
        <p:nvSpPr>
          <p:cNvPr id="20" name="PA-1022137"/>
          <p:cNvSpPr/>
          <p:nvPr>
            <p:custDataLst>
              <p:tags r:id="rId10"/>
            </p:custDataLst>
          </p:nvPr>
        </p:nvSpPr>
        <p:spPr>
          <a:xfrm>
            <a:off x="3990887" y="3448413"/>
            <a:ext cx="1407160" cy="460375"/>
          </a:xfrm>
          <a:prstGeom prst="rect">
            <a:avLst/>
          </a:prstGeom>
        </p:spPr>
        <p:txBody>
          <a:bodyPr wrap="none">
            <a:spAutoFit/>
          </a:bodyPr>
          <a:lstStyle/>
          <a:p>
            <a:r>
              <a:rPr lang="zh-CN" altLang="en-US" sz="2400" b="1" dirty="0">
                <a:solidFill>
                  <a:srgbClr val="C00000"/>
                </a:solidFill>
                <a:latin typeface="字魂73号-江南手书" panose="00000500000000000000" pitchFamily="2" charset="-122"/>
                <a:ea typeface="字魂73号-江南手书" panose="00000500000000000000" pitchFamily="2" charset="-122"/>
                <a:cs typeface="+mn-ea"/>
                <a:sym typeface="+mn-lt"/>
              </a:rPr>
              <a:t>免修</a:t>
            </a:r>
            <a:r>
              <a:rPr lang="zh-CN" altLang="en-US" sz="2400" b="1" dirty="0">
                <a:solidFill>
                  <a:srgbClr val="C00000"/>
                </a:solidFill>
                <a:latin typeface="字魂73号-江南手书" panose="00000500000000000000" pitchFamily="2" charset="-122"/>
                <a:ea typeface="字魂73号-江南手书" panose="00000500000000000000" pitchFamily="2" charset="-122"/>
                <a:cs typeface="+mn-ea"/>
                <a:sym typeface="+mn-lt"/>
              </a:rPr>
              <a:t>学分</a:t>
            </a:r>
            <a:endParaRPr lang="zh-CN" altLang="en-US" sz="2400" b="1" dirty="0">
              <a:solidFill>
                <a:srgbClr val="C00000"/>
              </a:solidFill>
              <a:latin typeface="字魂73号-江南手书" panose="00000500000000000000" pitchFamily="2" charset="-122"/>
              <a:ea typeface="字魂73号-江南手书" panose="00000500000000000000" pitchFamily="2" charset="-122"/>
              <a:cs typeface="+mn-ea"/>
              <a:sym typeface="+mn-lt"/>
            </a:endParaRPr>
          </a:p>
        </p:txBody>
      </p:sp>
      <p:pic>
        <p:nvPicPr>
          <p:cNvPr id="21" name="PA-1022138"/>
          <p:cNvPicPr>
            <a:picLocks noChangeAspect="1"/>
          </p:cNvPicPr>
          <p:nvPr>
            <p:custDataLst>
              <p:tags r:id="rId11"/>
            </p:custDataLst>
          </p:nvPr>
        </p:nvPicPr>
        <p:blipFill>
          <a:blip r:embed="rId12">
            <a:extLst>
              <a:ext uri="{28A0092B-C50C-407E-A947-70E740481C1C}">
                <a14:useLocalDpi xmlns:a14="http://schemas.microsoft.com/office/drawing/2010/main" val="0"/>
              </a:ext>
            </a:extLst>
          </a:blip>
          <a:srcRect/>
          <a:stretch>
            <a:fillRect/>
          </a:stretch>
        </p:blipFill>
        <p:spPr>
          <a:xfrm>
            <a:off x="535823" y="1192268"/>
            <a:ext cx="3316780" cy="553721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advTm="0">
        <p14:switch dir="r"/>
      </p:transition>
    </mc:Choice>
    <mc:Fallback>
      <p:transition spd="slow" advTm="0">
        <p:fade/>
      </p:transition>
    </mc:Fallback>
  </mc:AlternateContent>
  <p:timing>
    <p:tnLst>
      <p:par>
        <p:cTn id="1" dur="indefinite" restart="never" nodeType="tmRoot"/>
      </p:par>
    </p:tnLst>
    <p:bldLst>
      <p:bldP spid="14" grpId="0"/>
      <p:bldP spid="14" grpId="1"/>
      <p:bldP spid="15" grpId="0" bldLvl="0" animBg="1"/>
      <p:bldP spid="16" grpId="0"/>
      <p:bldP spid="18" grpId="0"/>
      <p:bldP spid="18" grpId="1"/>
      <p:bldP spid="19" grpId="0" bldLvl="0" animBg="1"/>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pic>
        <p:nvPicPr>
          <p:cNvPr id="4" name="图片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0"/>
            <a:ext cx="5353235" cy="1883996"/>
          </a:xfrm>
          <a:prstGeom prst="rect">
            <a:avLst/>
          </a:prstGeom>
        </p:spPr>
      </p:pic>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0" y="5623442"/>
            <a:ext cx="12192000" cy="1226597"/>
          </a:xfrm>
          <a:prstGeom prst="rect">
            <a:avLst/>
          </a:prstGeom>
        </p:spPr>
      </p:pic>
      <p:grpSp>
        <p:nvGrpSpPr>
          <p:cNvPr id="23" name="组合 22"/>
          <p:cNvGrpSpPr/>
          <p:nvPr/>
        </p:nvGrpSpPr>
        <p:grpSpPr>
          <a:xfrm>
            <a:off x="6433852" y="0"/>
            <a:ext cx="5648501" cy="632954"/>
            <a:chOff x="3589440" y="538274"/>
            <a:chExt cx="3896462" cy="632954"/>
          </a:xfrm>
        </p:grpSpPr>
        <p:sp>
          <p:nvSpPr>
            <p:cNvPr id="24" name="矩形: 圆角 23"/>
            <p:cNvSpPr/>
            <p:nvPr/>
          </p:nvSpPr>
          <p:spPr>
            <a:xfrm>
              <a:off x="4120516" y="709562"/>
              <a:ext cx="3365386" cy="461665"/>
            </a:xfrm>
            <a:prstGeom prst="roundRect">
              <a:avLst/>
            </a:prstGeom>
            <a:solidFill>
              <a:srgbClr val="F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5"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9440" y="538274"/>
              <a:ext cx="436626" cy="632954"/>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矩形 25"/>
          <p:cNvSpPr/>
          <p:nvPr/>
        </p:nvSpPr>
        <p:spPr>
          <a:xfrm>
            <a:off x="7249620" y="133683"/>
            <a:ext cx="4739180" cy="398780"/>
          </a:xfrm>
          <a:prstGeom prst="rect">
            <a:avLst/>
          </a:prstGeom>
          <a:effectLst>
            <a:glow rad="63500">
              <a:schemeClr val="accent4">
                <a:satMod val="175000"/>
                <a:alpha val="40000"/>
              </a:schemeClr>
            </a:glow>
          </a:effectLst>
        </p:spPr>
        <p:txBody>
          <a:bodyPr wrap="square">
            <a:spAutoFit/>
          </a:bodyPr>
          <a:lstStyle/>
          <a:p>
            <a:pPr algn="dist"/>
            <a:r>
              <a:rPr lang="zh-CN" altLang="en-US" sz="2000" b="1" dirty="0">
                <a:solidFill>
                  <a:srgbClr val="FDEDAA"/>
                </a:solidFill>
                <a:latin typeface="微软雅黑" panose="020B0503020204020204" charset="-122"/>
                <a:ea typeface="微软雅黑" panose="020B0503020204020204" charset="-122"/>
                <a:cs typeface="微软雅黑" panose="020B0503020204020204" charset="-122"/>
              </a:rPr>
              <a:t>优</a:t>
            </a:r>
            <a:r>
              <a:rPr lang="zh-CN" altLang="en-US" sz="2000" b="1" dirty="0">
                <a:solidFill>
                  <a:srgbClr val="FDEDAA"/>
                </a:solidFill>
                <a:latin typeface="微软雅黑" panose="020B0503020204020204" charset="-122"/>
                <a:ea typeface="微软雅黑" panose="020B0503020204020204" charset="-122"/>
                <a:cs typeface="微软雅黑" panose="020B0503020204020204" charset="-122"/>
              </a:rPr>
              <a:t>待政策</a:t>
            </a:r>
            <a:endParaRPr lang="zh-CN" altLang="en-US" sz="2000" b="1" dirty="0">
              <a:solidFill>
                <a:srgbClr val="FDEDAA"/>
              </a:solidFill>
              <a:latin typeface="微软雅黑" panose="020B0503020204020204" charset="-122"/>
              <a:ea typeface="微软雅黑" panose="020B0503020204020204" charset="-122"/>
              <a:cs typeface="微软雅黑" panose="020B0503020204020204" charset="-122"/>
            </a:endParaRPr>
          </a:p>
        </p:txBody>
      </p:sp>
      <p:sp>
        <p:nvSpPr>
          <p:cNvPr id="14" name="PA-1022132"/>
          <p:cNvSpPr txBox="1"/>
          <p:nvPr>
            <p:custDataLst>
              <p:tags r:id="rId5"/>
            </p:custDataLst>
          </p:nvPr>
        </p:nvSpPr>
        <p:spPr>
          <a:xfrm>
            <a:off x="3673783" y="2190465"/>
            <a:ext cx="7835429" cy="828040"/>
          </a:xfrm>
          <a:prstGeom prst="rect">
            <a:avLst/>
          </a:prstGeom>
          <a:noFill/>
        </p:spPr>
        <p:txBody>
          <a:bodyPr wrap="square" lIns="109696" tIns="54847" rIns="109696" bIns="54847">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eaLnBrk="1" hangingPunct="1">
              <a:lnSpc>
                <a:spcPct val="130000"/>
              </a:lnSpc>
            </a:pPr>
            <a:r>
              <a:rPr lang="zh-CN" altLang="en-US" dirty="0">
                <a:latin typeface="+mn-ea"/>
                <a:ea typeface="+mn-ea"/>
                <a:sym typeface="思源黑体 CN Normal" panose="020B0400000000000000" pitchFamily="34" charset="-122"/>
              </a:rPr>
              <a:t>应征入伍服义务兵役前正在高校就读的学生（含高校新生），服役期间按国家有关规定保留学籍或入学资格，退役后</a:t>
            </a:r>
            <a:r>
              <a:rPr lang="en-US" altLang="zh-CN" dirty="0">
                <a:latin typeface="+mn-ea"/>
                <a:ea typeface="+mn-ea"/>
                <a:sym typeface="思源黑体 CN Normal" panose="020B0400000000000000" pitchFamily="34" charset="-122"/>
              </a:rPr>
              <a:t>2</a:t>
            </a:r>
            <a:r>
              <a:rPr lang="zh-CN" altLang="en-US" dirty="0">
                <a:latin typeface="+mn-ea"/>
                <a:ea typeface="+mn-ea"/>
                <a:sym typeface="思源黑体 CN Normal" panose="020B0400000000000000" pitchFamily="34" charset="-122"/>
              </a:rPr>
              <a:t>年内允许复学或</a:t>
            </a:r>
            <a:r>
              <a:rPr lang="zh-CN" altLang="en-US" dirty="0">
                <a:latin typeface="+mn-ea"/>
                <a:ea typeface="+mn-ea"/>
                <a:sym typeface="思源黑体 CN Normal" panose="020B0400000000000000" pitchFamily="34" charset="-122"/>
              </a:rPr>
              <a:t>入学。</a:t>
            </a:r>
            <a:endParaRPr lang="zh-CN" altLang="en-US" dirty="0">
              <a:latin typeface="+mn-ea"/>
              <a:ea typeface="+mn-ea"/>
              <a:sym typeface="思源黑体 CN Normal" panose="020B0400000000000000" pitchFamily="34" charset="-122"/>
            </a:endParaRPr>
          </a:p>
        </p:txBody>
      </p:sp>
      <p:sp>
        <p:nvSpPr>
          <p:cNvPr id="15" name="PA-1022133"/>
          <p:cNvSpPr>
            <a:spLocks noChangeShapeType="1"/>
          </p:cNvSpPr>
          <p:nvPr>
            <p:custDataLst>
              <p:tags r:id="rId6"/>
            </p:custDataLst>
          </p:nvPr>
        </p:nvSpPr>
        <p:spPr bwMode="auto">
          <a:xfrm flipV="1">
            <a:off x="3869272" y="1959258"/>
            <a:ext cx="8322727" cy="1797"/>
          </a:xfrm>
          <a:prstGeom prst="line">
            <a:avLst/>
          </a:prstGeom>
          <a:noFill/>
          <a:ln w="12700">
            <a:solidFill>
              <a:srgbClr val="CC0000"/>
            </a:solidFill>
            <a:round/>
            <a:head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CC0000">
                      <a:gamma/>
                      <a:shade val="60000"/>
                      <a:invGamma/>
                      <a:alpha val="50000"/>
                    </a:srgbClr>
                  </a:outerShdw>
                </a:effectLst>
              </a14:hiddenEffects>
            </a:ext>
          </a:extLst>
        </p:spPr>
        <p:txBody>
          <a:bodyPr lIns="109696" tIns="54847" rIns="109696" bIns="54847"/>
          <a:lstStyle/>
          <a:p>
            <a:endParaRPr lang="zh-CN" altLang="en-US" sz="2160">
              <a:solidFill>
                <a:prstClr val="black"/>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sp>
        <p:nvSpPr>
          <p:cNvPr id="16" name="PA-1022134"/>
          <p:cNvSpPr/>
          <p:nvPr>
            <p:custDataLst>
              <p:tags r:id="rId7"/>
            </p:custDataLst>
          </p:nvPr>
        </p:nvSpPr>
        <p:spPr>
          <a:xfrm>
            <a:off x="3990887" y="1269981"/>
            <a:ext cx="1407160" cy="460375"/>
          </a:xfrm>
          <a:prstGeom prst="rect">
            <a:avLst/>
          </a:prstGeom>
        </p:spPr>
        <p:txBody>
          <a:bodyPr wrap="none">
            <a:spAutoFit/>
          </a:bodyPr>
          <a:lstStyle/>
          <a:p>
            <a:r>
              <a:rPr lang="zh-CN" altLang="en-US" sz="2400" b="1" dirty="0">
                <a:solidFill>
                  <a:srgbClr val="C00000"/>
                </a:solidFill>
                <a:latin typeface="字魂73号-江南手书" panose="00000500000000000000" pitchFamily="2" charset="-122"/>
                <a:ea typeface="字魂73号-江南手书" panose="00000500000000000000" pitchFamily="2" charset="-122"/>
                <a:cs typeface="+mn-ea"/>
                <a:sym typeface="+mn-lt"/>
              </a:rPr>
              <a:t>保留学籍</a:t>
            </a:r>
            <a:endParaRPr lang="zh-CN" altLang="en-US" sz="2400" b="1" dirty="0">
              <a:solidFill>
                <a:srgbClr val="C00000"/>
              </a:solidFill>
              <a:latin typeface="字魂73号-江南手书" panose="00000500000000000000" pitchFamily="2" charset="-122"/>
              <a:ea typeface="字魂73号-江南手书" panose="00000500000000000000" pitchFamily="2" charset="-122"/>
              <a:cs typeface="+mn-ea"/>
              <a:sym typeface="+mn-lt"/>
            </a:endParaRPr>
          </a:p>
        </p:txBody>
      </p:sp>
      <p:sp>
        <p:nvSpPr>
          <p:cNvPr id="18" name="PA-1022135"/>
          <p:cNvSpPr txBox="1"/>
          <p:nvPr>
            <p:custDataLst>
              <p:tags r:id="rId8"/>
            </p:custDataLst>
          </p:nvPr>
        </p:nvSpPr>
        <p:spPr>
          <a:xfrm>
            <a:off x="3673783" y="4368897"/>
            <a:ext cx="7835429" cy="1188085"/>
          </a:xfrm>
          <a:prstGeom prst="rect">
            <a:avLst/>
          </a:prstGeom>
          <a:noFill/>
        </p:spPr>
        <p:txBody>
          <a:bodyPr wrap="square" lIns="109696" tIns="54847" rIns="109696" bIns="54847">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eaLnBrk="1" hangingPunct="1">
              <a:lnSpc>
                <a:spcPct val="130000"/>
              </a:lnSpc>
            </a:pPr>
            <a:r>
              <a:rPr lang="zh-CN" altLang="en-US" dirty="0">
                <a:latin typeface="+mn-ea"/>
                <a:ea typeface="+mn-ea"/>
                <a:sym typeface="思源黑体 CN Normal" panose="020B0400000000000000" pitchFamily="34" charset="-122"/>
              </a:rPr>
              <a:t>国家对应征入伍服义务兵役或直接招收为军士的高校学生在校期间缴纳的在校期间缴纳的学费实行一次性补偿，对获得的国家助学金贷款实行代偿，退役后复学或入学的实行学费减免，本专科生每人每年最高不超过</a:t>
            </a:r>
            <a:r>
              <a:rPr lang="en-US" altLang="zh-CN" dirty="0">
                <a:latin typeface="+mn-ea"/>
                <a:ea typeface="+mn-ea"/>
                <a:sym typeface="思源黑体 CN Normal" panose="020B0400000000000000" pitchFamily="34" charset="-122"/>
              </a:rPr>
              <a:t>12000</a:t>
            </a:r>
            <a:r>
              <a:rPr lang="zh-CN" altLang="en-US" dirty="0">
                <a:latin typeface="+mn-ea"/>
                <a:ea typeface="+mn-ea"/>
                <a:sym typeface="思源黑体 CN Normal" panose="020B0400000000000000" pitchFamily="34" charset="-122"/>
              </a:rPr>
              <a:t>元。</a:t>
            </a:r>
            <a:endParaRPr lang="zh-CN" altLang="en-US" dirty="0">
              <a:latin typeface="+mn-ea"/>
              <a:ea typeface="+mn-ea"/>
              <a:sym typeface="思源黑体 CN Normal" panose="020B0400000000000000" pitchFamily="34" charset="-122"/>
            </a:endParaRPr>
          </a:p>
        </p:txBody>
      </p:sp>
      <p:sp>
        <p:nvSpPr>
          <p:cNvPr id="19" name="PA-1022136"/>
          <p:cNvSpPr>
            <a:spLocks noChangeShapeType="1"/>
          </p:cNvSpPr>
          <p:nvPr>
            <p:custDataLst>
              <p:tags r:id="rId9"/>
            </p:custDataLst>
          </p:nvPr>
        </p:nvSpPr>
        <p:spPr bwMode="auto">
          <a:xfrm flipV="1">
            <a:off x="3869273" y="4137690"/>
            <a:ext cx="8322726" cy="1797"/>
          </a:xfrm>
          <a:prstGeom prst="line">
            <a:avLst/>
          </a:prstGeom>
          <a:noFill/>
          <a:ln w="12700">
            <a:solidFill>
              <a:srgbClr val="CC0000"/>
            </a:solidFill>
            <a:round/>
            <a:head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CC0000">
                      <a:gamma/>
                      <a:shade val="60000"/>
                      <a:invGamma/>
                      <a:alpha val="50000"/>
                    </a:srgbClr>
                  </a:outerShdw>
                </a:effectLst>
              </a14:hiddenEffects>
            </a:ext>
          </a:extLst>
        </p:spPr>
        <p:txBody>
          <a:bodyPr lIns="109696" tIns="54847" rIns="109696" bIns="54847"/>
          <a:lstStyle/>
          <a:p>
            <a:endParaRPr lang="zh-CN" altLang="en-US" sz="2160">
              <a:solidFill>
                <a:prstClr val="black"/>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sp>
        <p:nvSpPr>
          <p:cNvPr id="20" name="PA-1022137"/>
          <p:cNvSpPr/>
          <p:nvPr>
            <p:custDataLst>
              <p:tags r:id="rId10"/>
            </p:custDataLst>
          </p:nvPr>
        </p:nvSpPr>
        <p:spPr>
          <a:xfrm>
            <a:off x="3990887" y="3448413"/>
            <a:ext cx="1407160" cy="460375"/>
          </a:xfrm>
          <a:prstGeom prst="rect">
            <a:avLst/>
          </a:prstGeom>
        </p:spPr>
        <p:txBody>
          <a:bodyPr wrap="none">
            <a:spAutoFit/>
          </a:bodyPr>
          <a:lstStyle/>
          <a:p>
            <a:r>
              <a:rPr lang="zh-CN" altLang="en-US" sz="2400" b="1" dirty="0">
                <a:solidFill>
                  <a:srgbClr val="C00000"/>
                </a:solidFill>
                <a:latin typeface="字魂73号-江南手书" panose="00000500000000000000" pitchFamily="2" charset="-122"/>
                <a:ea typeface="字魂73号-江南手书" panose="00000500000000000000" pitchFamily="2" charset="-122"/>
                <a:cs typeface="+mn-ea"/>
                <a:sym typeface="+mn-lt"/>
              </a:rPr>
              <a:t>学费</a:t>
            </a:r>
            <a:r>
              <a:rPr lang="zh-CN" altLang="en-US" sz="2400" b="1" dirty="0">
                <a:solidFill>
                  <a:srgbClr val="C00000"/>
                </a:solidFill>
                <a:latin typeface="字魂73号-江南手书" panose="00000500000000000000" pitchFamily="2" charset="-122"/>
                <a:ea typeface="字魂73号-江南手书" panose="00000500000000000000" pitchFamily="2" charset="-122"/>
                <a:cs typeface="+mn-ea"/>
                <a:sym typeface="+mn-lt"/>
              </a:rPr>
              <a:t>资助</a:t>
            </a:r>
            <a:endParaRPr lang="zh-CN" altLang="en-US" sz="2400" b="1" dirty="0">
              <a:solidFill>
                <a:srgbClr val="C00000"/>
              </a:solidFill>
              <a:latin typeface="字魂73号-江南手书" panose="00000500000000000000" pitchFamily="2" charset="-122"/>
              <a:ea typeface="字魂73号-江南手书" panose="00000500000000000000" pitchFamily="2" charset="-122"/>
              <a:cs typeface="+mn-ea"/>
              <a:sym typeface="+mn-lt"/>
            </a:endParaRPr>
          </a:p>
        </p:txBody>
      </p:sp>
      <p:pic>
        <p:nvPicPr>
          <p:cNvPr id="21" name="PA-1022138"/>
          <p:cNvPicPr>
            <a:picLocks noChangeAspect="1"/>
          </p:cNvPicPr>
          <p:nvPr>
            <p:custDataLst>
              <p:tags r:id="rId11"/>
            </p:custDataLst>
          </p:nvPr>
        </p:nvPicPr>
        <p:blipFill>
          <a:blip r:embed="rId12">
            <a:extLst>
              <a:ext uri="{28A0092B-C50C-407E-A947-70E740481C1C}">
                <a14:useLocalDpi xmlns:a14="http://schemas.microsoft.com/office/drawing/2010/main" val="0"/>
              </a:ext>
            </a:extLst>
          </a:blip>
          <a:srcRect/>
          <a:stretch>
            <a:fillRect/>
          </a:stretch>
        </p:blipFill>
        <p:spPr>
          <a:xfrm>
            <a:off x="535823" y="1192268"/>
            <a:ext cx="3316780" cy="553721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advTm="0">
        <p14:switch dir="r"/>
      </p:transition>
    </mc:Choice>
    <mc:Fallback>
      <p:transition spd="slow" advTm="0">
        <p:fade/>
      </p:transition>
    </mc:Fallback>
  </mc:AlternateContent>
  <p:timing>
    <p:tnLst>
      <p:par>
        <p:cTn id="1" dur="indefinite" restart="never" nodeType="tmRoot"/>
      </p:par>
    </p:tnLst>
    <p:bldLst>
      <p:bldP spid="14" grpId="0"/>
      <p:bldP spid="14" grpId="1"/>
      <p:bldP spid="15" grpId="0" animBg="1"/>
      <p:bldP spid="16" grpId="0"/>
      <p:bldP spid="18" grpId="0"/>
      <p:bldP spid="18" grpId="1"/>
      <p:bldP spid="19" grpId="0" animBg="1"/>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pic>
        <p:nvPicPr>
          <p:cNvPr id="4" name="图片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0"/>
            <a:ext cx="5353235" cy="1883996"/>
          </a:xfrm>
          <a:prstGeom prst="rect">
            <a:avLst/>
          </a:prstGeom>
        </p:spPr>
      </p:pic>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0" y="5623442"/>
            <a:ext cx="12192000" cy="1226597"/>
          </a:xfrm>
          <a:prstGeom prst="rect">
            <a:avLst/>
          </a:prstGeom>
        </p:spPr>
      </p:pic>
      <p:grpSp>
        <p:nvGrpSpPr>
          <p:cNvPr id="23" name="组合 22"/>
          <p:cNvGrpSpPr/>
          <p:nvPr/>
        </p:nvGrpSpPr>
        <p:grpSpPr>
          <a:xfrm>
            <a:off x="6433852" y="0"/>
            <a:ext cx="5648501" cy="632954"/>
            <a:chOff x="3589440" y="538274"/>
            <a:chExt cx="3896462" cy="632954"/>
          </a:xfrm>
        </p:grpSpPr>
        <p:sp>
          <p:nvSpPr>
            <p:cNvPr id="24" name="矩形: 圆角 23"/>
            <p:cNvSpPr/>
            <p:nvPr/>
          </p:nvSpPr>
          <p:spPr>
            <a:xfrm>
              <a:off x="4120516" y="709562"/>
              <a:ext cx="3365386" cy="461665"/>
            </a:xfrm>
            <a:prstGeom prst="roundRect">
              <a:avLst/>
            </a:prstGeom>
            <a:solidFill>
              <a:srgbClr val="F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5"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9440" y="538274"/>
              <a:ext cx="436626" cy="632954"/>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矩形 25"/>
          <p:cNvSpPr/>
          <p:nvPr/>
        </p:nvSpPr>
        <p:spPr>
          <a:xfrm>
            <a:off x="7249620" y="133683"/>
            <a:ext cx="4739180" cy="398780"/>
          </a:xfrm>
          <a:prstGeom prst="rect">
            <a:avLst/>
          </a:prstGeom>
          <a:effectLst>
            <a:glow rad="63500">
              <a:schemeClr val="accent4">
                <a:satMod val="175000"/>
                <a:alpha val="40000"/>
              </a:schemeClr>
            </a:glow>
          </a:effectLst>
        </p:spPr>
        <p:txBody>
          <a:bodyPr wrap="square">
            <a:spAutoFit/>
          </a:bodyPr>
          <a:lstStyle/>
          <a:p>
            <a:pPr algn="dist"/>
            <a:r>
              <a:rPr lang="zh-CN" altLang="en-US" sz="2000" b="1" dirty="0">
                <a:solidFill>
                  <a:srgbClr val="FDEDAA"/>
                </a:solidFill>
                <a:latin typeface="微软雅黑" panose="020B0503020204020204" charset="-122"/>
                <a:ea typeface="微软雅黑" panose="020B0503020204020204" charset="-122"/>
                <a:cs typeface="微软雅黑" panose="020B0503020204020204" charset="-122"/>
              </a:rPr>
              <a:t>优</a:t>
            </a:r>
            <a:r>
              <a:rPr lang="zh-CN" altLang="en-US" sz="2000" b="1" dirty="0">
                <a:solidFill>
                  <a:srgbClr val="FDEDAA"/>
                </a:solidFill>
                <a:latin typeface="微软雅黑" panose="020B0503020204020204" charset="-122"/>
                <a:ea typeface="微软雅黑" panose="020B0503020204020204" charset="-122"/>
                <a:cs typeface="微软雅黑" panose="020B0503020204020204" charset="-122"/>
              </a:rPr>
              <a:t>待政策</a:t>
            </a:r>
            <a:endParaRPr lang="zh-CN" altLang="en-US" sz="2000" b="1" dirty="0">
              <a:solidFill>
                <a:srgbClr val="FDEDAA"/>
              </a:solidFill>
              <a:latin typeface="微软雅黑" panose="020B0503020204020204" charset="-122"/>
              <a:ea typeface="微软雅黑" panose="020B0503020204020204" charset="-122"/>
              <a:cs typeface="微软雅黑" panose="020B0503020204020204" charset="-122"/>
            </a:endParaRPr>
          </a:p>
        </p:txBody>
      </p:sp>
      <p:sp>
        <p:nvSpPr>
          <p:cNvPr id="14" name="PA-1022132"/>
          <p:cNvSpPr txBox="1"/>
          <p:nvPr>
            <p:custDataLst>
              <p:tags r:id="rId5"/>
            </p:custDataLst>
          </p:nvPr>
        </p:nvSpPr>
        <p:spPr>
          <a:xfrm>
            <a:off x="3673783" y="2009490"/>
            <a:ext cx="7835429" cy="1547495"/>
          </a:xfrm>
          <a:prstGeom prst="rect">
            <a:avLst/>
          </a:prstGeom>
          <a:noFill/>
        </p:spPr>
        <p:txBody>
          <a:bodyPr wrap="square" lIns="109696" tIns="54847" rIns="109696" bIns="54847">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eaLnBrk="1" hangingPunct="1">
              <a:lnSpc>
                <a:spcPct val="130000"/>
              </a:lnSpc>
            </a:pPr>
            <a:r>
              <a:rPr dirty="0">
                <a:latin typeface="+mn-ea"/>
                <a:ea typeface="+mn-ea"/>
                <a:sym typeface="思源黑体 CN Normal" panose="020B0400000000000000" pitchFamily="34" charset="-122"/>
              </a:rPr>
              <a:t>高校毕业生士兵退役后一年内，可视同当年的应届毕业生，凭用人单位录（聘）用手续，向原就读高校再次申请办理就业报到手续，户档随迁；退役高校毕业生士兵可参加户籍所在地省级毕业生就业指导机构、原毕业高校就业招聘会，享受就业信息、重点推荐、就业指导等就业服务。</a:t>
            </a:r>
            <a:endParaRPr dirty="0">
              <a:latin typeface="+mn-ea"/>
              <a:ea typeface="+mn-ea"/>
              <a:sym typeface="思源黑体 CN Normal" panose="020B0400000000000000" pitchFamily="34" charset="-122"/>
            </a:endParaRPr>
          </a:p>
        </p:txBody>
      </p:sp>
      <p:sp>
        <p:nvSpPr>
          <p:cNvPr id="15" name="PA-1022133"/>
          <p:cNvSpPr>
            <a:spLocks noChangeShapeType="1"/>
          </p:cNvSpPr>
          <p:nvPr>
            <p:custDataLst>
              <p:tags r:id="rId6"/>
            </p:custDataLst>
          </p:nvPr>
        </p:nvSpPr>
        <p:spPr bwMode="auto">
          <a:xfrm flipV="1">
            <a:off x="3869272" y="1959258"/>
            <a:ext cx="8322727" cy="1797"/>
          </a:xfrm>
          <a:prstGeom prst="line">
            <a:avLst/>
          </a:prstGeom>
          <a:noFill/>
          <a:ln w="12700">
            <a:solidFill>
              <a:srgbClr val="CC0000"/>
            </a:solidFill>
            <a:round/>
            <a:head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CC0000">
                      <a:gamma/>
                      <a:shade val="60000"/>
                      <a:invGamma/>
                      <a:alpha val="50000"/>
                    </a:srgbClr>
                  </a:outerShdw>
                </a:effectLst>
              </a14:hiddenEffects>
            </a:ext>
          </a:extLst>
        </p:spPr>
        <p:txBody>
          <a:bodyPr lIns="109696" tIns="54847" rIns="109696" bIns="54847"/>
          <a:lstStyle/>
          <a:p>
            <a:endParaRPr lang="zh-CN" altLang="en-US" sz="2160">
              <a:solidFill>
                <a:prstClr val="black"/>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sp>
        <p:nvSpPr>
          <p:cNvPr id="16" name="PA-1022134"/>
          <p:cNvSpPr/>
          <p:nvPr>
            <p:custDataLst>
              <p:tags r:id="rId7"/>
            </p:custDataLst>
          </p:nvPr>
        </p:nvSpPr>
        <p:spPr>
          <a:xfrm>
            <a:off x="3990887" y="1269981"/>
            <a:ext cx="2019300" cy="460375"/>
          </a:xfrm>
          <a:prstGeom prst="rect">
            <a:avLst/>
          </a:prstGeom>
        </p:spPr>
        <p:txBody>
          <a:bodyPr wrap="none">
            <a:spAutoFit/>
          </a:bodyPr>
          <a:lstStyle/>
          <a:p>
            <a:pPr algn="l"/>
            <a:r>
              <a:rPr lang="zh-CN" altLang="en-US" sz="2400" b="1" dirty="0">
                <a:solidFill>
                  <a:srgbClr val="C00000"/>
                </a:solidFill>
                <a:latin typeface="字魂73号-江南手书" panose="00000500000000000000" pitchFamily="2" charset="-122"/>
                <a:ea typeface="字魂73号-江南手书" panose="00000500000000000000" pitchFamily="2" charset="-122"/>
                <a:cs typeface="+mn-ea"/>
                <a:sym typeface="+mn-lt"/>
              </a:rPr>
              <a:t>退役就业服务</a:t>
            </a:r>
            <a:endParaRPr lang="zh-CN" altLang="en-US" sz="2400" b="1" dirty="0">
              <a:solidFill>
                <a:srgbClr val="C00000"/>
              </a:solidFill>
              <a:latin typeface="字魂73号-江南手书" panose="00000500000000000000" pitchFamily="2" charset="-122"/>
              <a:ea typeface="字魂73号-江南手书" panose="00000500000000000000" pitchFamily="2" charset="-122"/>
              <a:cs typeface="+mn-ea"/>
              <a:sym typeface="+mn-lt"/>
            </a:endParaRPr>
          </a:p>
        </p:txBody>
      </p:sp>
      <p:sp>
        <p:nvSpPr>
          <p:cNvPr id="18" name="PA-1022135"/>
          <p:cNvSpPr txBox="1"/>
          <p:nvPr>
            <p:custDataLst>
              <p:tags r:id="rId8"/>
            </p:custDataLst>
          </p:nvPr>
        </p:nvSpPr>
        <p:spPr>
          <a:xfrm>
            <a:off x="3673783" y="4368897"/>
            <a:ext cx="7835429" cy="828040"/>
          </a:xfrm>
          <a:prstGeom prst="rect">
            <a:avLst/>
          </a:prstGeom>
          <a:noFill/>
        </p:spPr>
        <p:txBody>
          <a:bodyPr wrap="square" lIns="109696" tIns="54847" rIns="109696" bIns="54847">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eaLnBrk="1" hangingPunct="1">
              <a:lnSpc>
                <a:spcPct val="130000"/>
              </a:lnSpc>
            </a:pPr>
            <a:r>
              <a:rPr dirty="0">
                <a:latin typeface="+mn-ea"/>
                <a:ea typeface="+mn-ea"/>
                <a:sym typeface="思源黑体 CN Normal" panose="020B0400000000000000" pitchFamily="34" charset="-122"/>
              </a:rPr>
              <a:t>应届毕业生及在校生应征入伍，退役后在完成专科学业的前提下，可免试入读普通本科或者根据意愿入读成人本科</a:t>
            </a:r>
            <a:r>
              <a:rPr lang="zh-CN" altLang="en-US" dirty="0">
                <a:latin typeface="+mn-ea"/>
                <a:ea typeface="+mn-ea"/>
                <a:sym typeface="思源黑体 CN Normal" panose="020B0400000000000000" pitchFamily="34" charset="-122"/>
              </a:rPr>
              <a:t>。</a:t>
            </a:r>
            <a:endParaRPr lang="zh-CN" altLang="en-US" dirty="0">
              <a:latin typeface="+mn-ea"/>
              <a:ea typeface="+mn-ea"/>
              <a:sym typeface="思源黑体 CN Normal" panose="020B0400000000000000" pitchFamily="34" charset="-122"/>
            </a:endParaRPr>
          </a:p>
        </p:txBody>
      </p:sp>
      <p:sp>
        <p:nvSpPr>
          <p:cNvPr id="19" name="PA-1022136"/>
          <p:cNvSpPr>
            <a:spLocks noChangeShapeType="1"/>
          </p:cNvSpPr>
          <p:nvPr>
            <p:custDataLst>
              <p:tags r:id="rId9"/>
            </p:custDataLst>
          </p:nvPr>
        </p:nvSpPr>
        <p:spPr bwMode="auto">
          <a:xfrm flipV="1">
            <a:off x="3869273" y="4137690"/>
            <a:ext cx="8322726" cy="1797"/>
          </a:xfrm>
          <a:prstGeom prst="line">
            <a:avLst/>
          </a:prstGeom>
          <a:noFill/>
          <a:ln w="12700">
            <a:solidFill>
              <a:srgbClr val="CC0000"/>
            </a:solidFill>
            <a:round/>
            <a:head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CC0000">
                      <a:gamma/>
                      <a:shade val="60000"/>
                      <a:invGamma/>
                      <a:alpha val="50000"/>
                    </a:srgbClr>
                  </a:outerShdw>
                </a:effectLst>
              </a14:hiddenEffects>
            </a:ext>
          </a:extLst>
        </p:spPr>
        <p:txBody>
          <a:bodyPr lIns="109696" tIns="54847" rIns="109696" bIns="54847"/>
          <a:lstStyle/>
          <a:p>
            <a:endParaRPr lang="zh-CN" altLang="en-US" sz="2160">
              <a:solidFill>
                <a:prstClr val="black"/>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sp>
        <p:nvSpPr>
          <p:cNvPr id="20" name="PA-1022137"/>
          <p:cNvSpPr/>
          <p:nvPr>
            <p:custDataLst>
              <p:tags r:id="rId10"/>
            </p:custDataLst>
          </p:nvPr>
        </p:nvSpPr>
        <p:spPr>
          <a:xfrm>
            <a:off x="4048037" y="3543663"/>
            <a:ext cx="1407160" cy="460375"/>
          </a:xfrm>
          <a:prstGeom prst="rect">
            <a:avLst/>
          </a:prstGeom>
        </p:spPr>
        <p:txBody>
          <a:bodyPr wrap="none">
            <a:spAutoFit/>
          </a:bodyPr>
          <a:lstStyle/>
          <a:p>
            <a:pPr algn="l"/>
            <a:r>
              <a:rPr lang="zh-CN" altLang="en-US" sz="2400" b="1" dirty="0">
                <a:solidFill>
                  <a:srgbClr val="C00000"/>
                </a:solidFill>
                <a:latin typeface="字魂73号-江南手书" panose="00000500000000000000" pitchFamily="2" charset="-122"/>
                <a:ea typeface="字魂73号-江南手书" panose="00000500000000000000" pitchFamily="2" charset="-122"/>
                <a:cs typeface="+mn-ea"/>
                <a:sym typeface="+mn-lt"/>
              </a:rPr>
              <a:t>免试升本</a:t>
            </a:r>
            <a:endParaRPr lang="zh-CN" altLang="en-US" sz="2400" b="1" dirty="0">
              <a:solidFill>
                <a:srgbClr val="C00000"/>
              </a:solidFill>
              <a:latin typeface="字魂73号-江南手书" panose="00000500000000000000" pitchFamily="2" charset="-122"/>
              <a:ea typeface="字魂73号-江南手书" panose="00000500000000000000" pitchFamily="2" charset="-122"/>
              <a:cs typeface="+mn-ea"/>
              <a:sym typeface="+mn-lt"/>
            </a:endParaRPr>
          </a:p>
        </p:txBody>
      </p:sp>
      <p:pic>
        <p:nvPicPr>
          <p:cNvPr id="21" name="PA-1022138"/>
          <p:cNvPicPr>
            <a:picLocks noChangeAspect="1"/>
          </p:cNvPicPr>
          <p:nvPr>
            <p:custDataLst>
              <p:tags r:id="rId11"/>
            </p:custDataLst>
          </p:nvPr>
        </p:nvPicPr>
        <p:blipFill>
          <a:blip r:embed="rId12">
            <a:extLst>
              <a:ext uri="{28A0092B-C50C-407E-A947-70E740481C1C}">
                <a14:useLocalDpi xmlns:a14="http://schemas.microsoft.com/office/drawing/2010/main" val="0"/>
              </a:ext>
            </a:extLst>
          </a:blip>
          <a:srcRect/>
          <a:stretch>
            <a:fillRect/>
          </a:stretch>
        </p:blipFill>
        <p:spPr>
          <a:xfrm>
            <a:off x="535823" y="1192268"/>
            <a:ext cx="3316780" cy="553721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advTm="0">
        <p14:switch dir="r"/>
      </p:transition>
    </mc:Choice>
    <mc:Fallback>
      <p:transition spd="slow" advTm="0">
        <p:fade/>
      </p:transition>
    </mc:Fallback>
  </mc:AlternateContent>
  <p:timing>
    <p:tnLst>
      <p:par>
        <p:cTn id="1" dur="indefinite" restart="never" nodeType="tmRoot"/>
      </p:par>
    </p:tnLst>
    <p:bldLst>
      <p:bldP spid="14" grpId="0"/>
      <p:bldP spid="14" grpId="1"/>
      <p:bldP spid="15" grpId="0" bldLvl="0" animBg="1"/>
      <p:bldP spid="16" grpId="0"/>
      <p:bldP spid="18" grpId="0"/>
      <p:bldP spid="18" grpId="1"/>
      <p:bldP spid="19" grpId="0" bldLvl="0" animBg="1"/>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pic>
        <p:nvPicPr>
          <p:cNvPr id="4" name="图片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0"/>
            <a:ext cx="5353235" cy="1883996"/>
          </a:xfrm>
          <a:prstGeom prst="rect">
            <a:avLst/>
          </a:prstGeom>
        </p:spPr>
      </p:pic>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0" y="5623442"/>
            <a:ext cx="12192000" cy="1226597"/>
          </a:xfrm>
          <a:prstGeom prst="rect">
            <a:avLst/>
          </a:prstGeom>
        </p:spPr>
      </p:pic>
      <p:grpSp>
        <p:nvGrpSpPr>
          <p:cNvPr id="23" name="组合 22"/>
          <p:cNvGrpSpPr/>
          <p:nvPr/>
        </p:nvGrpSpPr>
        <p:grpSpPr>
          <a:xfrm>
            <a:off x="6433852" y="0"/>
            <a:ext cx="5648501" cy="632954"/>
            <a:chOff x="3589440" y="538274"/>
            <a:chExt cx="3896462" cy="632954"/>
          </a:xfrm>
        </p:grpSpPr>
        <p:sp>
          <p:nvSpPr>
            <p:cNvPr id="24" name="矩形: 圆角 23"/>
            <p:cNvSpPr/>
            <p:nvPr/>
          </p:nvSpPr>
          <p:spPr>
            <a:xfrm>
              <a:off x="4120516" y="709562"/>
              <a:ext cx="3365386" cy="461665"/>
            </a:xfrm>
            <a:prstGeom prst="roundRect">
              <a:avLst/>
            </a:prstGeom>
            <a:solidFill>
              <a:srgbClr val="F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5"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9440" y="538274"/>
              <a:ext cx="436626" cy="632954"/>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矩形 25"/>
          <p:cNvSpPr/>
          <p:nvPr/>
        </p:nvSpPr>
        <p:spPr>
          <a:xfrm>
            <a:off x="7249620" y="133683"/>
            <a:ext cx="4739180" cy="398780"/>
          </a:xfrm>
          <a:prstGeom prst="rect">
            <a:avLst/>
          </a:prstGeom>
          <a:effectLst>
            <a:glow rad="63500">
              <a:schemeClr val="accent4">
                <a:satMod val="175000"/>
                <a:alpha val="40000"/>
              </a:schemeClr>
            </a:glow>
          </a:effectLst>
        </p:spPr>
        <p:txBody>
          <a:bodyPr wrap="square">
            <a:spAutoFit/>
          </a:bodyPr>
          <a:lstStyle/>
          <a:p>
            <a:pPr algn="dist"/>
            <a:r>
              <a:rPr lang="zh-CN" altLang="en-US" sz="2000" b="1" dirty="0">
                <a:solidFill>
                  <a:srgbClr val="FDEDAA"/>
                </a:solidFill>
                <a:latin typeface="微软雅黑" panose="020B0503020204020204" charset="-122"/>
                <a:ea typeface="微软雅黑" panose="020B0503020204020204" charset="-122"/>
                <a:cs typeface="微软雅黑" panose="020B0503020204020204" charset="-122"/>
              </a:rPr>
              <a:t>优</a:t>
            </a:r>
            <a:r>
              <a:rPr lang="zh-CN" altLang="en-US" sz="2000" b="1" dirty="0">
                <a:solidFill>
                  <a:srgbClr val="FDEDAA"/>
                </a:solidFill>
                <a:latin typeface="微软雅黑" panose="020B0503020204020204" charset="-122"/>
                <a:ea typeface="微软雅黑" panose="020B0503020204020204" charset="-122"/>
                <a:cs typeface="微软雅黑" panose="020B0503020204020204" charset="-122"/>
              </a:rPr>
              <a:t>待政策</a:t>
            </a:r>
            <a:endParaRPr lang="zh-CN" altLang="en-US" sz="2000" b="1" dirty="0">
              <a:solidFill>
                <a:srgbClr val="FDEDAA"/>
              </a:solidFill>
              <a:latin typeface="微软雅黑" panose="020B0503020204020204" charset="-122"/>
              <a:ea typeface="微软雅黑" panose="020B0503020204020204" charset="-122"/>
              <a:cs typeface="微软雅黑" panose="020B0503020204020204" charset="-122"/>
            </a:endParaRPr>
          </a:p>
        </p:txBody>
      </p:sp>
      <p:sp>
        <p:nvSpPr>
          <p:cNvPr id="14" name="PA-1022132"/>
          <p:cNvSpPr txBox="1"/>
          <p:nvPr>
            <p:custDataLst>
              <p:tags r:id="rId5"/>
            </p:custDataLst>
          </p:nvPr>
        </p:nvSpPr>
        <p:spPr>
          <a:xfrm>
            <a:off x="3673783" y="2190465"/>
            <a:ext cx="7835429" cy="3346450"/>
          </a:xfrm>
          <a:prstGeom prst="rect">
            <a:avLst/>
          </a:prstGeom>
          <a:noFill/>
        </p:spPr>
        <p:txBody>
          <a:bodyPr wrap="square" lIns="109696" tIns="54847" rIns="109696" bIns="54847">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eaLnBrk="1" hangingPunct="1">
              <a:lnSpc>
                <a:spcPct val="130000"/>
              </a:lnSpc>
            </a:pPr>
            <a:r>
              <a:rPr dirty="0">
                <a:latin typeface="+mn-ea"/>
                <a:ea typeface="+mn-ea"/>
                <a:sym typeface="思源黑体 CN Normal" panose="020B0400000000000000" pitchFamily="34" charset="-122"/>
              </a:rPr>
              <a:t>从本市应征（应招）入伍、服役期间表现良好并按规定服满现役退役的全日制普通高校非上海户籍大学生，包括退役的本科及以上学历应届毕业生和退役复学后入读全日制普通高校本科及以上学历的应届毕业生，其退役后或者毕业后被本市范围内机关、事业单位录(聘）用或者与本市范围内各类企业（不含个体工商户）、民办非企业单位等依法建立劳动关系（不含劳务中介机构派遣人员）或者自主创业的，由其用人单位在规定时限内通过非上海生源应届普通高校毕业生进沪就业申请渠道申报本市户籍，经市高校招生和就业工作联席会议按照年度非上海生源应届普通高校上业生进沪就业落户相关政策审定后，直接办理上海户籍。</a:t>
            </a:r>
            <a:endParaRPr dirty="0">
              <a:latin typeface="+mn-ea"/>
              <a:ea typeface="+mn-ea"/>
              <a:sym typeface="思源黑体 CN Normal" panose="020B0400000000000000" pitchFamily="34" charset="-122"/>
            </a:endParaRPr>
          </a:p>
        </p:txBody>
      </p:sp>
      <p:sp>
        <p:nvSpPr>
          <p:cNvPr id="15" name="PA-1022133"/>
          <p:cNvSpPr>
            <a:spLocks noChangeShapeType="1"/>
          </p:cNvSpPr>
          <p:nvPr>
            <p:custDataLst>
              <p:tags r:id="rId6"/>
            </p:custDataLst>
          </p:nvPr>
        </p:nvSpPr>
        <p:spPr bwMode="auto">
          <a:xfrm flipV="1">
            <a:off x="3869272" y="1959258"/>
            <a:ext cx="8322727" cy="1797"/>
          </a:xfrm>
          <a:prstGeom prst="line">
            <a:avLst/>
          </a:prstGeom>
          <a:noFill/>
          <a:ln w="12700">
            <a:solidFill>
              <a:srgbClr val="CC0000"/>
            </a:solidFill>
            <a:round/>
            <a:head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CC0000">
                      <a:gamma/>
                      <a:shade val="60000"/>
                      <a:invGamma/>
                      <a:alpha val="50000"/>
                    </a:srgbClr>
                  </a:outerShdw>
                </a:effectLst>
              </a14:hiddenEffects>
            </a:ext>
          </a:extLst>
        </p:spPr>
        <p:txBody>
          <a:bodyPr lIns="109696" tIns="54847" rIns="109696" bIns="54847"/>
          <a:lstStyle/>
          <a:p>
            <a:endParaRPr lang="zh-CN" altLang="en-US" sz="2160">
              <a:solidFill>
                <a:prstClr val="black"/>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sp>
        <p:nvSpPr>
          <p:cNvPr id="16" name="PA-1022134"/>
          <p:cNvSpPr/>
          <p:nvPr>
            <p:custDataLst>
              <p:tags r:id="rId7"/>
            </p:custDataLst>
          </p:nvPr>
        </p:nvSpPr>
        <p:spPr>
          <a:xfrm>
            <a:off x="3990887" y="1269981"/>
            <a:ext cx="1407160" cy="460375"/>
          </a:xfrm>
          <a:prstGeom prst="rect">
            <a:avLst/>
          </a:prstGeom>
        </p:spPr>
        <p:txBody>
          <a:bodyPr wrap="none">
            <a:spAutoFit/>
          </a:bodyPr>
          <a:lstStyle/>
          <a:p>
            <a:pPr algn="l"/>
            <a:r>
              <a:rPr lang="zh-CN" altLang="en-US" sz="2400" b="1" dirty="0">
                <a:solidFill>
                  <a:srgbClr val="C00000"/>
                </a:solidFill>
                <a:latin typeface="字魂73号-江南手书" panose="00000500000000000000" pitchFamily="2" charset="-122"/>
                <a:ea typeface="字魂73号-江南手书" panose="00000500000000000000" pitchFamily="2" charset="-122"/>
                <a:cs typeface="+mn-ea"/>
                <a:sym typeface="+mn-lt"/>
              </a:rPr>
              <a:t>专向落户</a:t>
            </a:r>
            <a:endParaRPr lang="zh-CN" altLang="en-US" sz="2400" b="1" dirty="0">
              <a:solidFill>
                <a:srgbClr val="C00000"/>
              </a:solidFill>
              <a:latin typeface="字魂73号-江南手书" panose="00000500000000000000" pitchFamily="2" charset="-122"/>
              <a:ea typeface="字魂73号-江南手书" panose="00000500000000000000" pitchFamily="2" charset="-122"/>
              <a:cs typeface="+mn-ea"/>
              <a:sym typeface="+mn-lt"/>
            </a:endParaRPr>
          </a:p>
        </p:txBody>
      </p:sp>
      <p:pic>
        <p:nvPicPr>
          <p:cNvPr id="21" name="PA-1022138"/>
          <p:cNvPicPr>
            <a:picLocks noChangeAspect="1"/>
          </p:cNvPicPr>
          <p:nvPr>
            <p:custDataLst>
              <p:tags r:id="rId8"/>
            </p:custDataLst>
          </p:nvPr>
        </p:nvPicPr>
        <p:blipFill>
          <a:blip r:embed="rId9">
            <a:extLst>
              <a:ext uri="{28A0092B-C50C-407E-A947-70E740481C1C}">
                <a14:useLocalDpi xmlns:a14="http://schemas.microsoft.com/office/drawing/2010/main" val="0"/>
              </a:ext>
            </a:extLst>
          </a:blip>
          <a:srcRect/>
          <a:stretch>
            <a:fillRect/>
          </a:stretch>
        </p:blipFill>
        <p:spPr>
          <a:xfrm>
            <a:off x="535823" y="1192268"/>
            <a:ext cx="3316780" cy="553721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advTm="0">
        <p14:switch dir="r"/>
      </p:transition>
    </mc:Choice>
    <mc:Fallback>
      <p:transition spd="slow" advTm="0">
        <p:fade/>
      </p:transition>
    </mc:Fallback>
  </mc:AlternateContent>
  <p:timing>
    <p:tnLst>
      <p:par>
        <p:cTn id="1" dur="indefinite" restart="never" nodeType="tmRoot"/>
      </p:par>
    </p:tnLst>
    <p:bldLst>
      <p:bldP spid="14" grpId="0"/>
      <p:bldP spid="14" grpId="1"/>
      <p:bldP spid="15" grpId="0" bldLvl="0" animBg="1"/>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459901" y="4876417"/>
            <a:ext cx="4742517" cy="1230053"/>
          </a:xfrm>
          <a:prstGeom prst="rect">
            <a:avLst/>
          </a:prstGeom>
        </p:spPr>
      </p:pic>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60947" y="3748574"/>
            <a:ext cx="4742517" cy="2352912"/>
          </a:xfrm>
          <a:prstGeom prst="rect">
            <a:avLst/>
          </a:prstGeom>
        </p:spPr>
      </p:pic>
      <p:pic>
        <p:nvPicPr>
          <p:cNvPr id="20" name="图片 19"/>
          <p:cNvPicPr>
            <a:picLocks noChangeAspect="1"/>
          </p:cNvPicPr>
          <p:nvPr/>
        </p:nvPicPr>
        <p:blipFill rotWithShape="1">
          <a:blip r:embed="rId3" cstate="print">
            <a:extLst>
              <a:ext uri="{28A0092B-C50C-407E-A947-70E740481C1C}">
                <a14:useLocalDpi xmlns:a14="http://schemas.microsoft.com/office/drawing/2010/main" val="0"/>
              </a:ext>
            </a:extLst>
          </a:blip>
          <a:srcRect l="21334" t="69473" r="20486" b="-1257"/>
          <a:stretch>
            <a:fillRect/>
          </a:stretch>
        </p:blipFill>
        <p:spPr>
          <a:xfrm>
            <a:off x="4263039" y="5359444"/>
            <a:ext cx="4261282" cy="1163817"/>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0" y="0"/>
            <a:ext cx="5353235" cy="1883996"/>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07" y="2404919"/>
            <a:ext cx="2947386" cy="3696567"/>
          </a:xfrm>
          <a:prstGeom prst="rect">
            <a:avLst/>
          </a:prstGeom>
        </p:spPr>
      </p:pic>
      <p:pic>
        <p:nvPicPr>
          <p:cNvPr id="17" name="图片 16"/>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0" y="5623442"/>
            <a:ext cx="12192000" cy="1226597"/>
          </a:xfrm>
          <a:prstGeom prst="rect">
            <a:avLst/>
          </a:prstGeom>
        </p:spPr>
      </p:pic>
      <p:pic>
        <p:nvPicPr>
          <p:cNvPr id="26" name="图片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92268" y="3874102"/>
            <a:ext cx="6096000" cy="299057"/>
          </a:xfrm>
          <a:prstGeom prst="rect">
            <a:avLst/>
          </a:prstGeom>
        </p:spPr>
      </p:pic>
      <p:pic>
        <p:nvPicPr>
          <p:cNvPr id="28" name="图片 2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52393" y="1292376"/>
            <a:ext cx="9012737" cy="2262885"/>
          </a:xfrm>
          <a:prstGeom prst="rect">
            <a:avLst/>
          </a:prstGeom>
        </p:spPr>
      </p:pic>
      <p:pic>
        <p:nvPicPr>
          <p:cNvPr id="32" name="图片 3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0218621" y="879125"/>
            <a:ext cx="1757876" cy="105047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Tm="9000"/>
    </mc:Choice>
    <mc:Fallback>
      <p:transition advTm="900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59901" y="4876417"/>
            <a:ext cx="4742517" cy="1230053"/>
          </a:xfrm>
          <a:prstGeom prst="rect">
            <a:avLst/>
          </a:prstGeom>
        </p:spPr>
      </p:pic>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60947" y="3748574"/>
            <a:ext cx="4742517" cy="2352912"/>
          </a:xfrm>
          <a:prstGeom prst="rect">
            <a:avLst/>
          </a:prstGeom>
        </p:spPr>
      </p:pic>
      <p:pic>
        <p:nvPicPr>
          <p:cNvPr id="20" name="图片 19"/>
          <p:cNvPicPr>
            <a:picLocks noChangeAspect="1"/>
          </p:cNvPicPr>
          <p:nvPr/>
        </p:nvPicPr>
        <p:blipFill rotWithShape="1">
          <a:blip r:embed="rId4" cstate="print">
            <a:extLst>
              <a:ext uri="{28A0092B-C50C-407E-A947-70E740481C1C}">
                <a14:useLocalDpi xmlns:a14="http://schemas.microsoft.com/office/drawing/2010/main" val="0"/>
              </a:ext>
            </a:extLst>
          </a:blip>
          <a:srcRect l="21334" t="69473" r="20486" b="-1257"/>
          <a:stretch>
            <a:fillRect/>
          </a:stretch>
        </p:blipFill>
        <p:spPr>
          <a:xfrm>
            <a:off x="4263039" y="5359444"/>
            <a:ext cx="4261282" cy="1163817"/>
          </a:xfrm>
          <a:prstGeom prst="rect">
            <a:avLst/>
          </a:prstGeom>
        </p:spPr>
      </p:pic>
      <p:pic>
        <p:nvPicPr>
          <p:cNvPr id="4" name="图片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0" y="0"/>
            <a:ext cx="5353235" cy="1883996"/>
          </a:xfrm>
          <a:prstGeom prst="rect">
            <a:avLst/>
          </a:prstGeom>
        </p:spPr>
      </p:pic>
      <p:pic>
        <p:nvPicPr>
          <p:cNvPr id="32" name="图片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218621" y="879125"/>
            <a:ext cx="1757876" cy="1050470"/>
          </a:xfrm>
          <a:prstGeom prst="rect">
            <a:avLst/>
          </a:prstGeom>
        </p:spPr>
      </p:pic>
      <p:sp>
        <p:nvSpPr>
          <p:cNvPr id="29" name="矩形: 圆角 24"/>
          <p:cNvSpPr/>
          <p:nvPr/>
        </p:nvSpPr>
        <p:spPr>
          <a:xfrm>
            <a:off x="4551236" y="2318000"/>
            <a:ext cx="3708175" cy="448112"/>
          </a:xfrm>
          <a:prstGeom prst="roundRect">
            <a:avLst/>
          </a:prstGeom>
          <a:gradFill>
            <a:gsLst>
              <a:gs pos="0">
                <a:srgbClr val="FF3300"/>
              </a:gs>
              <a:gs pos="100000">
                <a:srgbClr val="C00000"/>
              </a:gs>
              <a:gs pos="100000">
                <a:srgbClr val="FF33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lang="zh-CN" altLang="en-US" b="1" dirty="0">
                <a:solidFill>
                  <a:srgbClr val="FDEDAA"/>
                </a:solidFill>
                <a:latin typeface="微软雅黑" panose="020B0503020204020204" charset="-122"/>
                <a:ea typeface="微软雅黑" panose="020B0503020204020204" charset="-122"/>
                <a:cs typeface="微软雅黑" panose="020B0503020204020204" charset="-122"/>
              </a:rPr>
              <a:t>征集条件</a:t>
            </a:r>
            <a:endParaRPr lang="zh-CN" altLang="en-US" b="1" dirty="0">
              <a:solidFill>
                <a:srgbClr val="FDEDAA"/>
              </a:solidFill>
              <a:latin typeface="微软雅黑" panose="020B0503020204020204" charset="-122"/>
              <a:ea typeface="微软雅黑" panose="020B0503020204020204" charset="-122"/>
              <a:cs typeface="微软雅黑" panose="020B0503020204020204" charset="-122"/>
            </a:endParaRPr>
          </a:p>
        </p:txBody>
      </p:sp>
      <p:sp>
        <p:nvSpPr>
          <p:cNvPr id="30" name="矩形: 圆角 25"/>
          <p:cNvSpPr/>
          <p:nvPr/>
        </p:nvSpPr>
        <p:spPr>
          <a:xfrm>
            <a:off x="3964508" y="2333718"/>
            <a:ext cx="512598" cy="448112"/>
          </a:xfrm>
          <a:prstGeom prst="roundRect">
            <a:avLst/>
          </a:prstGeom>
          <a:gradFill>
            <a:gsLst>
              <a:gs pos="0">
                <a:srgbClr val="FF3300"/>
              </a:gs>
              <a:gs pos="100000">
                <a:srgbClr val="C00000"/>
              </a:gs>
              <a:gs pos="100000">
                <a:srgbClr val="FF33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000" b="1" dirty="0">
                <a:solidFill>
                  <a:srgbClr val="FDEDAA"/>
                </a:solidFill>
                <a:cs typeface="+mn-ea"/>
                <a:sym typeface="+mn-lt"/>
              </a:rPr>
              <a:t>1</a:t>
            </a:r>
            <a:endParaRPr lang="zh-CN" altLang="en-US" sz="3000" b="1" dirty="0">
              <a:solidFill>
                <a:srgbClr val="FDEDAA"/>
              </a:solidFill>
              <a:cs typeface="+mn-ea"/>
              <a:sym typeface="+mn-lt"/>
            </a:endParaRPr>
          </a:p>
        </p:txBody>
      </p:sp>
      <p:sp>
        <p:nvSpPr>
          <p:cNvPr id="33" name="矩形: 圆角 24"/>
          <p:cNvSpPr/>
          <p:nvPr/>
        </p:nvSpPr>
        <p:spPr>
          <a:xfrm>
            <a:off x="4567053" y="3093988"/>
            <a:ext cx="3708175" cy="448112"/>
          </a:xfrm>
          <a:prstGeom prst="roundRect">
            <a:avLst/>
          </a:prstGeom>
          <a:gradFill>
            <a:gsLst>
              <a:gs pos="0">
                <a:srgbClr val="FF3300"/>
              </a:gs>
              <a:gs pos="100000">
                <a:srgbClr val="C00000"/>
              </a:gs>
              <a:gs pos="100000">
                <a:srgbClr val="FF33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lang="zh-CN" altLang="en-US" sz="1600" b="1" dirty="0">
                <a:solidFill>
                  <a:srgbClr val="FDEDAA"/>
                </a:solidFill>
                <a:latin typeface="微软雅黑" panose="020B0503020204020204" charset="-122"/>
                <a:ea typeface="微软雅黑" panose="020B0503020204020204" charset="-122"/>
                <a:cs typeface="微软雅黑" panose="020B0503020204020204" charset="-122"/>
              </a:rPr>
              <a:t>报名参军基本流程</a:t>
            </a:r>
            <a:endParaRPr lang="zh-CN" altLang="en-US" sz="1600" b="1" dirty="0">
              <a:solidFill>
                <a:srgbClr val="FDEDAA"/>
              </a:solidFill>
              <a:latin typeface="微软雅黑" panose="020B0503020204020204" charset="-122"/>
              <a:ea typeface="微软雅黑" panose="020B0503020204020204" charset="-122"/>
              <a:cs typeface="微软雅黑" panose="020B0503020204020204" charset="-122"/>
            </a:endParaRPr>
          </a:p>
        </p:txBody>
      </p:sp>
      <p:sp>
        <p:nvSpPr>
          <p:cNvPr id="34" name="矩形: 圆角 25"/>
          <p:cNvSpPr/>
          <p:nvPr/>
        </p:nvSpPr>
        <p:spPr>
          <a:xfrm>
            <a:off x="3984871" y="3068206"/>
            <a:ext cx="512598" cy="448112"/>
          </a:xfrm>
          <a:prstGeom prst="roundRect">
            <a:avLst/>
          </a:prstGeom>
          <a:gradFill>
            <a:gsLst>
              <a:gs pos="0">
                <a:srgbClr val="FF3300"/>
              </a:gs>
              <a:gs pos="100000">
                <a:srgbClr val="C00000"/>
              </a:gs>
              <a:gs pos="100000">
                <a:srgbClr val="FF33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000" b="1" dirty="0">
                <a:solidFill>
                  <a:srgbClr val="FDEDAA"/>
                </a:solidFill>
                <a:cs typeface="+mn-ea"/>
                <a:sym typeface="+mn-lt"/>
              </a:rPr>
              <a:t>2</a:t>
            </a:r>
            <a:endParaRPr lang="zh-CN" altLang="en-US" sz="3000" b="1" dirty="0">
              <a:solidFill>
                <a:srgbClr val="FDEDAA"/>
              </a:solidFill>
              <a:cs typeface="+mn-ea"/>
              <a:sym typeface="+mn-lt"/>
            </a:endParaRPr>
          </a:p>
        </p:txBody>
      </p:sp>
      <p:sp>
        <p:nvSpPr>
          <p:cNvPr id="35" name="矩形: 圆角 24"/>
          <p:cNvSpPr/>
          <p:nvPr/>
        </p:nvSpPr>
        <p:spPr>
          <a:xfrm>
            <a:off x="4625366" y="3838479"/>
            <a:ext cx="3634045" cy="448112"/>
          </a:xfrm>
          <a:prstGeom prst="roundRect">
            <a:avLst/>
          </a:prstGeom>
          <a:gradFill>
            <a:gsLst>
              <a:gs pos="0">
                <a:srgbClr val="FF3300"/>
              </a:gs>
              <a:gs pos="100000">
                <a:srgbClr val="C00000"/>
              </a:gs>
              <a:gs pos="100000">
                <a:srgbClr val="FF33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lang="zh-CN" altLang="en-US" sz="1400" b="1" dirty="0">
                <a:solidFill>
                  <a:srgbClr val="FDEDAA"/>
                </a:solidFill>
                <a:latin typeface="微软雅黑" panose="020B0503020204020204" charset="-122"/>
                <a:ea typeface="微软雅黑" panose="020B0503020204020204" charset="-122"/>
                <a:cs typeface="微软雅黑" panose="020B0503020204020204" charset="-122"/>
              </a:rPr>
              <a:t>入伍优待</a:t>
            </a:r>
            <a:r>
              <a:rPr lang="zh-CN" altLang="en-US" sz="1400" b="1" dirty="0">
                <a:solidFill>
                  <a:srgbClr val="FDEDAA"/>
                </a:solidFill>
                <a:latin typeface="微软雅黑" panose="020B0503020204020204" charset="-122"/>
                <a:ea typeface="微软雅黑" panose="020B0503020204020204" charset="-122"/>
                <a:cs typeface="微软雅黑" panose="020B0503020204020204" charset="-122"/>
              </a:rPr>
              <a:t>政策</a:t>
            </a:r>
            <a:endParaRPr lang="zh-CN" altLang="en-US" sz="1400" b="1" dirty="0">
              <a:solidFill>
                <a:srgbClr val="FDEDAA"/>
              </a:solidFill>
              <a:latin typeface="微软雅黑" panose="020B0503020204020204" charset="-122"/>
              <a:ea typeface="微软雅黑" panose="020B0503020204020204" charset="-122"/>
              <a:cs typeface="微软雅黑" panose="020B0503020204020204" charset="-122"/>
            </a:endParaRPr>
          </a:p>
        </p:txBody>
      </p:sp>
      <p:sp>
        <p:nvSpPr>
          <p:cNvPr id="36" name="矩形: 圆角 25"/>
          <p:cNvSpPr/>
          <p:nvPr/>
        </p:nvSpPr>
        <p:spPr>
          <a:xfrm>
            <a:off x="3964508" y="3855847"/>
            <a:ext cx="512598" cy="448112"/>
          </a:xfrm>
          <a:prstGeom prst="roundRect">
            <a:avLst/>
          </a:prstGeom>
          <a:gradFill>
            <a:gsLst>
              <a:gs pos="0">
                <a:srgbClr val="FF3300"/>
              </a:gs>
              <a:gs pos="100000">
                <a:srgbClr val="C00000"/>
              </a:gs>
              <a:gs pos="100000">
                <a:srgbClr val="FF33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000" b="1" dirty="0">
                <a:solidFill>
                  <a:srgbClr val="FDEDAA"/>
                </a:solidFill>
                <a:cs typeface="+mn-ea"/>
                <a:sym typeface="+mn-lt"/>
              </a:rPr>
              <a:t>3</a:t>
            </a:r>
            <a:endParaRPr lang="zh-CN" altLang="en-US" sz="3000" b="1" dirty="0">
              <a:solidFill>
                <a:srgbClr val="FDEDAA"/>
              </a:solidFill>
              <a:cs typeface="+mn-ea"/>
              <a:sym typeface="+mn-lt"/>
            </a:endParaRPr>
          </a:p>
        </p:txBody>
      </p:sp>
      <p:sp>
        <p:nvSpPr>
          <p:cNvPr id="39" name="文本框 38"/>
          <p:cNvSpPr txBox="1"/>
          <p:nvPr/>
        </p:nvSpPr>
        <p:spPr>
          <a:xfrm>
            <a:off x="4842735" y="598737"/>
            <a:ext cx="2970401" cy="1569660"/>
          </a:xfrm>
          <a:prstGeom prst="rect">
            <a:avLst/>
          </a:prstGeom>
          <a:noFill/>
        </p:spPr>
        <p:txBody>
          <a:bodyPr wrap="square" rtlCol="0">
            <a:spAutoFit/>
          </a:bodyPr>
          <a:lstStyle/>
          <a:p>
            <a:pPr algn="ctr"/>
            <a:r>
              <a:rPr lang="zh-CN" altLang="en-US" sz="4800" b="1" dirty="0">
                <a:solidFill>
                  <a:srgbClr val="FF0000"/>
                </a:solidFill>
                <a:cs typeface="+mn-ea"/>
                <a:sym typeface="+mn-lt"/>
              </a:rPr>
              <a:t>目</a:t>
            </a:r>
            <a:r>
              <a:rPr lang="en-US" altLang="zh-CN" sz="4800" b="1" dirty="0">
                <a:solidFill>
                  <a:srgbClr val="FF0000"/>
                </a:solidFill>
                <a:cs typeface="+mn-ea"/>
                <a:sym typeface="+mn-lt"/>
              </a:rPr>
              <a:t>  </a:t>
            </a:r>
            <a:r>
              <a:rPr lang="zh-CN" altLang="en-US" sz="4800" b="1" dirty="0">
                <a:solidFill>
                  <a:srgbClr val="FF0000"/>
                </a:solidFill>
                <a:cs typeface="+mn-ea"/>
                <a:sym typeface="+mn-lt"/>
              </a:rPr>
              <a:t>录</a:t>
            </a:r>
            <a:endParaRPr lang="en-US" altLang="zh-CN" sz="4800" b="1" dirty="0">
              <a:solidFill>
                <a:srgbClr val="FF0000"/>
              </a:solidFill>
              <a:cs typeface="+mn-ea"/>
              <a:sym typeface="+mn-lt"/>
            </a:endParaRPr>
          </a:p>
          <a:p>
            <a:pPr algn="ctr"/>
            <a:r>
              <a:rPr lang="en-US" altLang="zh-CN" sz="4800" b="1" dirty="0">
                <a:solidFill>
                  <a:srgbClr val="FF0000"/>
                </a:solidFill>
                <a:cs typeface="+mn-ea"/>
                <a:sym typeface="+mn-lt"/>
              </a:rPr>
              <a:t>content</a:t>
            </a:r>
            <a:endParaRPr lang="zh-CN" altLang="en-US" sz="4800" b="1" dirty="0">
              <a:solidFill>
                <a:srgbClr val="FF0000"/>
              </a:solidFill>
              <a:cs typeface="+mn-ea"/>
              <a:sym typeface="+mn-lt"/>
            </a:endParaRPr>
          </a:p>
        </p:txBody>
      </p:sp>
      <p:pic>
        <p:nvPicPr>
          <p:cNvPr id="40"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07" y="2404919"/>
            <a:ext cx="2947386" cy="3696567"/>
          </a:xfrm>
          <a:prstGeom prst="rect">
            <a:avLst/>
          </a:prstGeom>
        </p:spPr>
      </p:pic>
      <p:pic>
        <p:nvPicPr>
          <p:cNvPr id="17" name="图片 16"/>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0" y="5623442"/>
            <a:ext cx="12192000" cy="1226597"/>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0">
        <p15:prstTrans prst="wind"/>
      </p:transition>
    </mc:Choice>
    <mc:Fallback>
      <p:transition spd="slow" advTm="0">
        <p:fade/>
      </p:transition>
    </mc:Fallback>
  </mc:AlternateContent>
  <p:timing>
    <p:tnLst>
      <p:par>
        <p:cTn id="1" dur="indefinite" restart="never" nodeType="tmRoot"/>
      </p:par>
    </p:tnLst>
    <p:bldLst>
      <p:bldP spid="29" grpId="0" animBg="1"/>
      <p:bldP spid="30" grpId="0" animBg="1"/>
      <p:bldP spid="33" grpId="0" animBg="1"/>
      <p:bldP spid="34" grpId="0" animBg="1"/>
      <p:bldP spid="35" grpId="0" bldLvl="0" animBg="1"/>
      <p:bldP spid="36" grpId="0" animBg="1"/>
      <p:bldP spid="3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59901" y="4876417"/>
            <a:ext cx="4742517" cy="1230053"/>
          </a:xfrm>
          <a:prstGeom prst="rect">
            <a:avLst/>
          </a:prstGeom>
        </p:spPr>
      </p:pic>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60947" y="3748574"/>
            <a:ext cx="4742517" cy="2352912"/>
          </a:xfrm>
          <a:prstGeom prst="rect">
            <a:avLst/>
          </a:prstGeom>
        </p:spPr>
      </p:pic>
      <p:pic>
        <p:nvPicPr>
          <p:cNvPr id="20" name="图片 19"/>
          <p:cNvPicPr>
            <a:picLocks noChangeAspect="1"/>
          </p:cNvPicPr>
          <p:nvPr/>
        </p:nvPicPr>
        <p:blipFill rotWithShape="1">
          <a:blip r:embed="rId4" cstate="print">
            <a:extLst>
              <a:ext uri="{28A0092B-C50C-407E-A947-70E740481C1C}">
                <a14:useLocalDpi xmlns:a14="http://schemas.microsoft.com/office/drawing/2010/main" val="0"/>
              </a:ext>
            </a:extLst>
          </a:blip>
          <a:srcRect l="21334" t="69473" r="20486" b="-1257"/>
          <a:stretch>
            <a:fillRect/>
          </a:stretch>
        </p:blipFill>
        <p:spPr>
          <a:xfrm>
            <a:off x="4263039" y="5359444"/>
            <a:ext cx="4261282" cy="1163817"/>
          </a:xfrm>
          <a:prstGeom prst="rect">
            <a:avLst/>
          </a:prstGeom>
        </p:spPr>
      </p:pic>
      <p:pic>
        <p:nvPicPr>
          <p:cNvPr id="4" name="图片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0" y="0"/>
            <a:ext cx="5353235" cy="1883996"/>
          </a:xfrm>
          <a:prstGeom prst="rect">
            <a:avLst/>
          </a:prstGeom>
        </p:spPr>
      </p:pic>
      <p:pic>
        <p:nvPicPr>
          <p:cNvPr id="32" name="图片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218621" y="879125"/>
            <a:ext cx="1757876" cy="1050470"/>
          </a:xfrm>
          <a:prstGeom prst="rect">
            <a:avLst/>
          </a:prstGeom>
        </p:spPr>
      </p:pic>
      <p:pic>
        <p:nvPicPr>
          <p:cNvPr id="40" name="图片 39"/>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flipH="1">
            <a:off x="27151" y="3099080"/>
            <a:ext cx="2947386" cy="3161274"/>
          </a:xfrm>
          <a:prstGeom prst="rect">
            <a:avLst/>
          </a:prstGeom>
        </p:spPr>
      </p:pic>
      <p:pic>
        <p:nvPicPr>
          <p:cNvPr id="17" name="图片 16"/>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0" y="5623442"/>
            <a:ext cx="12192000" cy="1226597"/>
          </a:xfrm>
          <a:prstGeom prst="rect">
            <a:avLst/>
          </a:prstGeom>
        </p:spPr>
      </p:pic>
      <p:sp>
        <p:nvSpPr>
          <p:cNvPr id="44" name="PA-102215"/>
          <p:cNvSpPr txBox="1"/>
          <p:nvPr>
            <p:custDataLst>
              <p:tags r:id="rId9"/>
            </p:custDataLst>
          </p:nvPr>
        </p:nvSpPr>
        <p:spPr>
          <a:xfrm>
            <a:off x="2561477" y="2862448"/>
            <a:ext cx="8509396" cy="1351280"/>
          </a:xfrm>
          <a:prstGeom prst="rect">
            <a:avLst/>
          </a:prstGeom>
          <a:noFill/>
          <a:effectLst/>
        </p:spPr>
        <p:txBody>
          <a:bodyPr wrap="square" lIns="121913" tIns="60956" rIns="121913" bIns="60956" rtlCol="0">
            <a:spAutoFit/>
          </a:bodyPr>
          <a:lstStyle/>
          <a:p>
            <a:pPr algn="ctr"/>
            <a:r>
              <a:rPr lang="zh-CN" altLang="en-US" sz="8000" b="1" dirty="0">
                <a:solidFill>
                  <a:srgbClr val="F20000"/>
                </a:solidFill>
                <a:latin typeface="+mj-ea"/>
                <a:ea typeface="+mj-ea"/>
              </a:rPr>
              <a:t>应征入伍</a:t>
            </a:r>
            <a:r>
              <a:rPr lang="zh-CN" altLang="en-US" sz="8000" b="1" dirty="0">
                <a:solidFill>
                  <a:srgbClr val="F20000"/>
                </a:solidFill>
                <a:latin typeface="+mj-ea"/>
                <a:ea typeface="+mj-ea"/>
              </a:rPr>
              <a:t>征集条件</a:t>
            </a:r>
            <a:endParaRPr lang="zh-CN" altLang="en-US" sz="8000" b="1" dirty="0">
              <a:solidFill>
                <a:srgbClr val="F20000"/>
              </a:solidFill>
              <a:latin typeface="+mj-ea"/>
              <a:ea typeface="+mj-ea"/>
            </a:endParaRPr>
          </a:p>
        </p:txBody>
      </p:sp>
      <p:grpSp>
        <p:nvGrpSpPr>
          <p:cNvPr id="45" name="PA-102216"/>
          <p:cNvGrpSpPr/>
          <p:nvPr>
            <p:custDataLst>
              <p:tags r:id="rId10"/>
            </p:custDataLst>
          </p:nvPr>
        </p:nvGrpSpPr>
        <p:grpSpPr>
          <a:xfrm>
            <a:off x="5118838" y="1780044"/>
            <a:ext cx="3439857" cy="812471"/>
            <a:chOff x="5648258" y="606590"/>
            <a:chExt cx="2579892" cy="609353"/>
          </a:xfrm>
        </p:grpSpPr>
        <p:sp>
          <p:nvSpPr>
            <p:cNvPr id="46" name="PA-文本框 5"/>
            <p:cNvSpPr txBox="1"/>
            <p:nvPr>
              <p:custDataLst>
                <p:tags r:id="rId11"/>
              </p:custDataLst>
            </p:nvPr>
          </p:nvSpPr>
          <p:spPr>
            <a:xfrm>
              <a:off x="5663201" y="606590"/>
              <a:ext cx="2564949" cy="577080"/>
            </a:xfrm>
            <a:prstGeom prst="rect">
              <a:avLst/>
            </a:prstGeom>
            <a:noFill/>
          </p:spPr>
          <p:txBody>
            <a:bodyPr wrap="square" rtlCol="0">
              <a:spAutoFit/>
            </a:bodyPr>
            <a:lstStyle/>
            <a:p>
              <a:pPr algn="dist"/>
              <a:r>
                <a:rPr lang="zh-CN" altLang="en-US" sz="4400" b="1" dirty="0">
                  <a:solidFill>
                    <a:srgbClr val="F20000"/>
                  </a:solidFill>
                  <a:latin typeface="+mj-ea"/>
                  <a:ea typeface="+mj-ea"/>
                </a:rPr>
                <a:t>第一章节</a:t>
              </a:r>
              <a:endParaRPr lang="zh-CN" altLang="en-US" sz="4400" b="1" dirty="0">
                <a:solidFill>
                  <a:srgbClr val="F20000"/>
                </a:solidFill>
                <a:latin typeface="+mj-ea"/>
                <a:ea typeface="+mj-ea"/>
              </a:endParaRPr>
            </a:p>
          </p:txBody>
        </p:sp>
        <p:sp>
          <p:nvSpPr>
            <p:cNvPr id="48" name="PA-文本框 7"/>
            <p:cNvSpPr txBox="1"/>
            <p:nvPr>
              <p:custDataLst>
                <p:tags r:id="rId12"/>
              </p:custDataLst>
            </p:nvPr>
          </p:nvSpPr>
          <p:spPr>
            <a:xfrm>
              <a:off x="5648258" y="931442"/>
              <a:ext cx="138548" cy="284501"/>
            </a:xfrm>
            <a:prstGeom prst="rect">
              <a:avLst/>
            </a:prstGeom>
            <a:noFill/>
          </p:spPr>
          <p:txBody>
            <a:bodyPr wrap="none" rtlCol="0">
              <a:spAutoFit/>
            </a:bodyPr>
            <a:lstStyle/>
            <a:p>
              <a:endParaRPr lang="zh-CN" altLang="en-US" sz="1865" dirty="0">
                <a:solidFill>
                  <a:srgbClr val="F20000"/>
                </a:solidFill>
                <a:latin typeface="+mj-ea"/>
                <a:ea typeface="+mj-ea"/>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0">
        <p15:prstTrans prst="wind"/>
      </p:transition>
    </mc:Choice>
    <mc:Fallback>
      <p:transition spd="slow" advTm="0">
        <p:fade/>
      </p:transition>
    </mc:Fallback>
  </mc:AlternateContent>
  <p:timing>
    <p:tnLst>
      <p:par>
        <p:cTn id="1" dur="indefinite" restart="never" nodeType="tmRoot"/>
      </p:par>
    </p:tnLst>
    <p:bldLst>
      <p:bldP spid="44"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pic>
        <p:nvPicPr>
          <p:cNvPr id="4" name="图片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0"/>
            <a:ext cx="5353235" cy="1883996"/>
          </a:xfrm>
          <a:prstGeom prst="rect">
            <a:avLst/>
          </a:prstGeom>
        </p:spPr>
      </p:pic>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0" y="5623442"/>
            <a:ext cx="12192000" cy="1226597"/>
          </a:xfrm>
          <a:prstGeom prst="rect">
            <a:avLst/>
          </a:prstGeom>
        </p:spPr>
      </p:pic>
      <p:sp>
        <p:nvSpPr>
          <p:cNvPr id="18" name="矩形 17"/>
          <p:cNvSpPr/>
          <p:nvPr/>
        </p:nvSpPr>
        <p:spPr>
          <a:xfrm>
            <a:off x="885927" y="2895559"/>
            <a:ext cx="9182775" cy="1529715"/>
          </a:xfrm>
          <a:prstGeom prst="rect">
            <a:avLst/>
          </a:prstGeom>
          <a:noFill/>
        </p:spPr>
        <p:txBody>
          <a:bodyPr wrap="square">
            <a:spAutoFit/>
          </a:bodyPr>
          <a:lstStyle/>
          <a:p>
            <a:pPr algn="just">
              <a:lnSpc>
                <a:spcPct val="130000"/>
              </a:lnSpc>
            </a:pPr>
            <a:r>
              <a:rPr lang="zh-CN" altLang="en-US" dirty="0">
                <a:latin typeface="+mn-ea"/>
                <a:sym typeface="+mn-lt"/>
              </a:rPr>
              <a:t>男青年为当年年满</a:t>
            </a:r>
            <a:r>
              <a:rPr lang="en-US" altLang="zh-CN" dirty="0">
                <a:latin typeface="+mn-ea"/>
                <a:sym typeface="+mn-lt"/>
              </a:rPr>
              <a:t>18</a:t>
            </a:r>
            <a:r>
              <a:rPr lang="zh-CN" altLang="en-US" dirty="0">
                <a:latin typeface="+mn-ea"/>
                <a:sym typeface="+mn-lt"/>
              </a:rPr>
              <a:t>至</a:t>
            </a:r>
            <a:r>
              <a:rPr lang="en-US" altLang="zh-CN" dirty="0">
                <a:latin typeface="+mn-ea"/>
                <a:sym typeface="+mn-lt"/>
              </a:rPr>
              <a:t>22</a:t>
            </a:r>
            <a:r>
              <a:rPr lang="zh-CN" altLang="en-US" dirty="0">
                <a:latin typeface="+mn-ea"/>
                <a:sym typeface="+mn-lt"/>
              </a:rPr>
              <a:t>周岁，高职（专科）毕业生可放宽到</a:t>
            </a:r>
            <a:r>
              <a:rPr lang="en-US" altLang="zh-CN" dirty="0">
                <a:latin typeface="+mn-ea"/>
                <a:sym typeface="+mn-lt"/>
              </a:rPr>
              <a:t>24</a:t>
            </a:r>
            <a:r>
              <a:rPr lang="zh-CN" altLang="en-US" dirty="0">
                <a:latin typeface="+mn-ea"/>
                <a:sym typeface="+mn-lt"/>
              </a:rPr>
              <a:t>周岁。</a:t>
            </a:r>
            <a:endParaRPr lang="en-US" altLang="zh-CN" dirty="0">
              <a:latin typeface="+mn-ea"/>
              <a:sym typeface="+mn-lt"/>
            </a:endParaRPr>
          </a:p>
          <a:p>
            <a:pPr algn="just">
              <a:lnSpc>
                <a:spcPct val="130000"/>
              </a:lnSpc>
            </a:pPr>
            <a:endParaRPr lang="zh-CN" altLang="en-US" dirty="0">
              <a:solidFill>
                <a:srgbClr val="C00000"/>
              </a:solidFill>
              <a:latin typeface="+mn-ea"/>
              <a:sym typeface="+mn-lt"/>
            </a:endParaRPr>
          </a:p>
          <a:p>
            <a:pPr algn="just">
              <a:lnSpc>
                <a:spcPct val="130000"/>
              </a:lnSpc>
            </a:pPr>
            <a:r>
              <a:rPr lang="zh-CN" altLang="en-US" dirty="0">
                <a:latin typeface="+mn-ea"/>
                <a:sym typeface="+mn-lt"/>
              </a:rPr>
              <a:t>女青年为</a:t>
            </a:r>
            <a:r>
              <a:rPr lang="zh-CN" altLang="en-US" dirty="0">
                <a:latin typeface="+mn-ea"/>
                <a:sym typeface="+mn-lt"/>
              </a:rPr>
              <a:t>当年年满</a:t>
            </a:r>
            <a:r>
              <a:rPr lang="en-US" altLang="zh-CN" dirty="0">
                <a:latin typeface="+mn-ea"/>
                <a:sym typeface="+mn-lt"/>
              </a:rPr>
              <a:t>18</a:t>
            </a:r>
            <a:r>
              <a:rPr lang="zh-CN" altLang="en-US" dirty="0">
                <a:latin typeface="+mn-ea"/>
                <a:sym typeface="+mn-lt"/>
              </a:rPr>
              <a:t>至</a:t>
            </a:r>
            <a:r>
              <a:rPr lang="en-US" altLang="zh-CN" dirty="0">
                <a:latin typeface="+mn-ea"/>
                <a:sym typeface="+mn-lt"/>
              </a:rPr>
              <a:t>22</a:t>
            </a:r>
            <a:r>
              <a:rPr lang="zh-CN" altLang="en-US" dirty="0">
                <a:latin typeface="+mn-ea"/>
                <a:sym typeface="+mn-lt"/>
              </a:rPr>
              <a:t>周岁</a:t>
            </a:r>
            <a:r>
              <a:rPr lang="zh-CN" altLang="en-US" dirty="0">
                <a:latin typeface="+mn-ea"/>
                <a:sym typeface="+mn-lt"/>
              </a:rPr>
              <a:t>。</a:t>
            </a:r>
            <a:endParaRPr lang="zh-CN" altLang="en-US" dirty="0">
              <a:latin typeface="+mn-ea"/>
              <a:sym typeface="+mn-lt"/>
            </a:endParaRPr>
          </a:p>
          <a:p>
            <a:pPr algn="just">
              <a:lnSpc>
                <a:spcPct val="130000"/>
              </a:lnSpc>
            </a:pPr>
            <a:endParaRPr lang="zh-CN" altLang="en-US" dirty="0">
              <a:latin typeface="+mn-ea"/>
              <a:sym typeface="+mn-lt"/>
            </a:endParaRPr>
          </a:p>
        </p:txBody>
      </p:sp>
      <p:sp>
        <p:nvSpPr>
          <p:cNvPr id="19" name="出自【趣你的PPT】(微信:qunideppt)：最优质的PPT资源库"/>
          <p:cNvSpPr/>
          <p:nvPr/>
        </p:nvSpPr>
        <p:spPr>
          <a:xfrm>
            <a:off x="898424" y="1663809"/>
            <a:ext cx="9170195" cy="986631"/>
          </a:xfrm>
          <a:custGeom>
            <a:avLst/>
            <a:gdLst>
              <a:gd name="connsiteX0" fmla="*/ 0 w 9170195"/>
              <a:gd name="connsiteY0" fmla="*/ 0 h 986631"/>
              <a:gd name="connsiteX1" fmla="*/ 6396835 w 9170195"/>
              <a:gd name="connsiteY1" fmla="*/ 0 h 986631"/>
              <a:gd name="connsiteX2" fmla="*/ 6396835 w 9170195"/>
              <a:gd name="connsiteY2" fmla="*/ 1641 h 986631"/>
              <a:gd name="connsiteX3" fmla="*/ 9170195 w 9170195"/>
              <a:gd name="connsiteY3" fmla="*/ 986631 h 986631"/>
              <a:gd name="connsiteX4" fmla="*/ 6394452 w 9170195"/>
              <a:gd name="connsiteY4" fmla="*/ 986631 h 986631"/>
              <a:gd name="connsiteX5" fmla="*/ 6394452 w 9170195"/>
              <a:gd name="connsiteY5" fmla="*/ 974726 h 986631"/>
              <a:gd name="connsiteX6" fmla="*/ 0 w 9170195"/>
              <a:gd name="connsiteY6" fmla="*/ 974726 h 986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70195" h="986631">
                <a:moveTo>
                  <a:pt x="0" y="0"/>
                </a:moveTo>
                <a:lnTo>
                  <a:pt x="6396835" y="0"/>
                </a:lnTo>
                <a:lnTo>
                  <a:pt x="6396835" y="1641"/>
                </a:lnTo>
                <a:lnTo>
                  <a:pt x="9170195" y="986631"/>
                </a:lnTo>
                <a:lnTo>
                  <a:pt x="6394452" y="986631"/>
                </a:lnTo>
                <a:lnTo>
                  <a:pt x="6394452" y="974726"/>
                </a:lnTo>
                <a:lnTo>
                  <a:pt x="0" y="974726"/>
                </a:lnTo>
                <a:close/>
              </a:path>
            </a:pathLst>
          </a:custGeom>
          <a:solidFill>
            <a:srgbClr val="D126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solidFill>
                <a:prstClr val="white"/>
              </a:solidFill>
              <a:cs typeface="+mn-ea"/>
              <a:sym typeface="+mn-lt"/>
            </a:endParaRPr>
          </a:p>
        </p:txBody>
      </p:sp>
      <p:sp>
        <p:nvSpPr>
          <p:cNvPr id="21" name="标题 1"/>
          <p:cNvSpPr txBox="1"/>
          <p:nvPr/>
        </p:nvSpPr>
        <p:spPr>
          <a:xfrm>
            <a:off x="898424" y="1839545"/>
            <a:ext cx="7829753" cy="681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vert="horz" wrap="square" lIns="67015" tIns="33508" rIns="67015" bIns="33508" rtlCol="0" anchor="ctr">
            <a:spAutoFit/>
          </a:bodyPr>
          <a:lstStyle>
            <a:lvl1pPr algn="l" defTabSz="914400" rtl="0" eaLnBrk="1" latinLnBrk="0" hangingPunct="1">
              <a:lnSpc>
                <a:spcPct val="90000"/>
              </a:lnSpc>
              <a:spcBef>
                <a:spcPct val="0"/>
              </a:spcBef>
              <a:buNone/>
              <a:defRPr lang="zh-CN" altLang="en-US" sz="2000" b="0" kern="1200">
                <a:solidFill>
                  <a:schemeClr val="tx1">
                    <a:lumMod val="85000"/>
                    <a:lumOff val="15000"/>
                  </a:schemeClr>
                </a:solidFill>
                <a:latin typeface="微软雅黑" panose="020B0503020204020204" charset="-122"/>
                <a:ea typeface="微软雅黑" panose="020B0503020204020204" charset="-122"/>
                <a:cs typeface="+mn-cs"/>
              </a:defRPr>
            </a:lvl1pPr>
          </a:lstStyle>
          <a:p>
            <a:pPr fontAlgn="base">
              <a:lnSpc>
                <a:spcPct val="100000"/>
              </a:lnSpc>
              <a:spcBef>
                <a:spcPts val="0"/>
              </a:spcBef>
              <a:spcAft>
                <a:spcPct val="0"/>
              </a:spcAft>
            </a:pPr>
            <a:r>
              <a:rPr lang="zh-CN" altLang="en-US" sz="4000" b="1" kern="0" dirty="0">
                <a:solidFill>
                  <a:srgbClr val="FFFFFF"/>
                </a:solidFill>
                <a:latin typeface="+mn-lt"/>
                <a:ea typeface="+mn-ea"/>
                <a:cs typeface="+mn-ea"/>
                <a:sym typeface="+mn-lt"/>
              </a:rPr>
              <a:t>年龄条件</a:t>
            </a:r>
            <a:endParaRPr sz="4000" b="1" kern="0" dirty="0">
              <a:solidFill>
                <a:srgbClr val="FFFFFF"/>
              </a:solidFill>
              <a:latin typeface="+mn-lt"/>
              <a:ea typeface="+mn-ea"/>
              <a:cs typeface="+mn-ea"/>
              <a:sym typeface="+mn-lt"/>
            </a:endParaRPr>
          </a:p>
        </p:txBody>
      </p:sp>
      <p:grpSp>
        <p:nvGrpSpPr>
          <p:cNvPr id="23" name="组合 22"/>
          <p:cNvGrpSpPr/>
          <p:nvPr/>
        </p:nvGrpSpPr>
        <p:grpSpPr>
          <a:xfrm>
            <a:off x="6433852" y="0"/>
            <a:ext cx="5648501" cy="632954"/>
            <a:chOff x="3589440" y="538274"/>
            <a:chExt cx="3896462" cy="632954"/>
          </a:xfrm>
        </p:grpSpPr>
        <p:sp>
          <p:nvSpPr>
            <p:cNvPr id="24" name="矩形: 圆角 23"/>
            <p:cNvSpPr/>
            <p:nvPr/>
          </p:nvSpPr>
          <p:spPr>
            <a:xfrm>
              <a:off x="4120516" y="709562"/>
              <a:ext cx="3365386" cy="461665"/>
            </a:xfrm>
            <a:prstGeom prst="roundRect">
              <a:avLst/>
            </a:prstGeom>
            <a:solidFill>
              <a:srgbClr val="F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5"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9440" y="538274"/>
              <a:ext cx="436626" cy="632954"/>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矩形 25"/>
          <p:cNvSpPr/>
          <p:nvPr/>
        </p:nvSpPr>
        <p:spPr>
          <a:xfrm>
            <a:off x="7144845" y="133683"/>
            <a:ext cx="4949952" cy="460375"/>
          </a:xfrm>
          <a:prstGeom prst="rect">
            <a:avLst/>
          </a:prstGeom>
          <a:effectLst>
            <a:glow rad="63500">
              <a:schemeClr val="accent4">
                <a:satMod val="175000"/>
                <a:alpha val="40000"/>
              </a:schemeClr>
            </a:glow>
          </a:effectLst>
        </p:spPr>
        <p:txBody>
          <a:bodyPr wrap="square">
            <a:spAutoFit/>
          </a:bodyPr>
          <a:lstStyle/>
          <a:p>
            <a:pPr algn="dist"/>
            <a:r>
              <a:rPr lang="zh-CN" altLang="en-US" sz="2400" b="1" dirty="0">
                <a:solidFill>
                  <a:srgbClr val="FDEDAA"/>
                </a:solidFill>
                <a:latin typeface="微软雅黑" panose="020B0503020204020204" charset="-122"/>
                <a:ea typeface="微软雅黑" panose="020B0503020204020204" charset="-122"/>
                <a:cs typeface="微软雅黑" panose="020B0503020204020204" charset="-122"/>
              </a:rPr>
              <a:t>征集条件</a:t>
            </a:r>
            <a:endParaRPr lang="zh-CN" altLang="en-US" sz="2400" b="1" dirty="0">
              <a:solidFill>
                <a:srgbClr val="FDEDAA"/>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advTm="0">
        <p:blinds dir="vert"/>
      </p:transition>
    </mc:Choice>
    <mc:Fallback>
      <p:transition spd="slow" advTm="0">
        <p:blinds dir="vert"/>
      </p:transition>
    </mc:Fallback>
  </mc:AlternateContent>
  <p:timing>
    <p:tnLst>
      <p:par>
        <p:cTn id="1" dur="indefinite" restart="never" nodeType="tmRoot"/>
      </p:par>
    </p:tnLst>
    <p:bldLst>
      <p:bldP spid="18" grpId="0"/>
      <p:bldP spid="19" grpId="0" bldLvl="0" animBg="1"/>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a:xfrm>
            <a:off x="0" y="-8255"/>
            <a:ext cx="12192000" cy="6858000"/>
          </a:xfrm>
          <a:prstGeom prst="rect">
            <a:avLst/>
          </a:prstGeom>
        </p:spPr>
      </p:pic>
      <p:pic>
        <p:nvPicPr>
          <p:cNvPr id="4" name="图片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0"/>
            <a:ext cx="5353235" cy="1883996"/>
          </a:xfrm>
          <a:prstGeom prst="rect">
            <a:avLst/>
          </a:prstGeom>
        </p:spPr>
      </p:pic>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0" y="5623442"/>
            <a:ext cx="12192000" cy="1226597"/>
          </a:xfrm>
          <a:prstGeom prst="rect">
            <a:avLst/>
          </a:prstGeom>
        </p:spPr>
      </p:pic>
      <p:sp>
        <p:nvSpPr>
          <p:cNvPr id="19" name="出自【趣你的PPT】(微信:qunideppt)：最优质的PPT资源库"/>
          <p:cNvSpPr/>
          <p:nvPr/>
        </p:nvSpPr>
        <p:spPr>
          <a:xfrm>
            <a:off x="898424" y="1663809"/>
            <a:ext cx="9170195" cy="986631"/>
          </a:xfrm>
          <a:custGeom>
            <a:avLst/>
            <a:gdLst>
              <a:gd name="connsiteX0" fmla="*/ 0 w 9170195"/>
              <a:gd name="connsiteY0" fmla="*/ 0 h 986631"/>
              <a:gd name="connsiteX1" fmla="*/ 6396835 w 9170195"/>
              <a:gd name="connsiteY1" fmla="*/ 0 h 986631"/>
              <a:gd name="connsiteX2" fmla="*/ 6396835 w 9170195"/>
              <a:gd name="connsiteY2" fmla="*/ 1641 h 986631"/>
              <a:gd name="connsiteX3" fmla="*/ 9170195 w 9170195"/>
              <a:gd name="connsiteY3" fmla="*/ 986631 h 986631"/>
              <a:gd name="connsiteX4" fmla="*/ 6394452 w 9170195"/>
              <a:gd name="connsiteY4" fmla="*/ 986631 h 986631"/>
              <a:gd name="connsiteX5" fmla="*/ 6394452 w 9170195"/>
              <a:gd name="connsiteY5" fmla="*/ 974726 h 986631"/>
              <a:gd name="connsiteX6" fmla="*/ 0 w 9170195"/>
              <a:gd name="connsiteY6" fmla="*/ 974726 h 986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70195" h="986631">
                <a:moveTo>
                  <a:pt x="0" y="0"/>
                </a:moveTo>
                <a:lnTo>
                  <a:pt x="6396835" y="0"/>
                </a:lnTo>
                <a:lnTo>
                  <a:pt x="6396835" y="1641"/>
                </a:lnTo>
                <a:lnTo>
                  <a:pt x="9170195" y="986631"/>
                </a:lnTo>
                <a:lnTo>
                  <a:pt x="6394452" y="986631"/>
                </a:lnTo>
                <a:lnTo>
                  <a:pt x="6394452" y="974726"/>
                </a:lnTo>
                <a:lnTo>
                  <a:pt x="0" y="974726"/>
                </a:lnTo>
                <a:close/>
              </a:path>
            </a:pathLst>
          </a:custGeom>
          <a:solidFill>
            <a:srgbClr val="D126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solidFill>
                <a:prstClr val="white"/>
              </a:solidFill>
              <a:cs typeface="+mn-ea"/>
              <a:sym typeface="+mn-lt"/>
            </a:endParaRPr>
          </a:p>
        </p:txBody>
      </p:sp>
      <p:sp>
        <p:nvSpPr>
          <p:cNvPr id="21" name="标题 1"/>
          <p:cNvSpPr txBox="1"/>
          <p:nvPr/>
        </p:nvSpPr>
        <p:spPr>
          <a:xfrm>
            <a:off x="898424" y="1839545"/>
            <a:ext cx="7829753" cy="681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vert="horz" wrap="square" lIns="67015" tIns="33508" rIns="67015" bIns="33508" rtlCol="0" anchor="ctr">
            <a:spAutoFit/>
          </a:bodyPr>
          <a:lstStyle>
            <a:lvl1pPr algn="l" defTabSz="914400" rtl="0" eaLnBrk="1" latinLnBrk="0" hangingPunct="1">
              <a:lnSpc>
                <a:spcPct val="90000"/>
              </a:lnSpc>
              <a:spcBef>
                <a:spcPct val="0"/>
              </a:spcBef>
              <a:buNone/>
              <a:defRPr lang="zh-CN" altLang="en-US" sz="2000" b="0" kern="1200">
                <a:solidFill>
                  <a:schemeClr val="tx1">
                    <a:lumMod val="85000"/>
                    <a:lumOff val="15000"/>
                  </a:schemeClr>
                </a:solidFill>
                <a:latin typeface="微软雅黑" panose="020B0503020204020204" charset="-122"/>
                <a:ea typeface="微软雅黑" panose="020B0503020204020204" charset="-122"/>
                <a:cs typeface="+mn-cs"/>
              </a:defRPr>
            </a:lvl1pPr>
          </a:lstStyle>
          <a:p>
            <a:pPr fontAlgn="base">
              <a:lnSpc>
                <a:spcPct val="100000"/>
              </a:lnSpc>
              <a:spcBef>
                <a:spcPts val="0"/>
              </a:spcBef>
              <a:spcAft>
                <a:spcPct val="0"/>
              </a:spcAft>
            </a:pPr>
            <a:r>
              <a:rPr lang="zh-CN" altLang="en-US" sz="4000" b="1" kern="0" dirty="0">
                <a:solidFill>
                  <a:srgbClr val="FFFFFF"/>
                </a:solidFill>
                <a:latin typeface="+mn-lt"/>
                <a:ea typeface="+mn-ea"/>
                <a:cs typeface="+mn-ea"/>
                <a:sym typeface="+mn-lt"/>
              </a:rPr>
              <a:t>身体条件</a:t>
            </a:r>
            <a:endParaRPr sz="4000" b="1" kern="0" dirty="0">
              <a:solidFill>
                <a:srgbClr val="FFFFFF"/>
              </a:solidFill>
              <a:latin typeface="+mn-lt"/>
              <a:ea typeface="+mn-ea"/>
              <a:cs typeface="+mn-ea"/>
              <a:sym typeface="+mn-lt"/>
            </a:endParaRPr>
          </a:p>
        </p:txBody>
      </p:sp>
      <p:grpSp>
        <p:nvGrpSpPr>
          <p:cNvPr id="23" name="组合 22"/>
          <p:cNvGrpSpPr/>
          <p:nvPr/>
        </p:nvGrpSpPr>
        <p:grpSpPr>
          <a:xfrm>
            <a:off x="6433852" y="0"/>
            <a:ext cx="5648501" cy="632954"/>
            <a:chOff x="3589440" y="538274"/>
            <a:chExt cx="3896462" cy="632954"/>
          </a:xfrm>
        </p:grpSpPr>
        <p:sp>
          <p:nvSpPr>
            <p:cNvPr id="24" name="矩形: 圆角 23"/>
            <p:cNvSpPr/>
            <p:nvPr/>
          </p:nvSpPr>
          <p:spPr>
            <a:xfrm>
              <a:off x="4120516" y="709562"/>
              <a:ext cx="3365386" cy="461665"/>
            </a:xfrm>
            <a:prstGeom prst="roundRect">
              <a:avLst/>
            </a:prstGeom>
            <a:solidFill>
              <a:srgbClr val="F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5"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9440" y="538274"/>
              <a:ext cx="436626" cy="632954"/>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矩形 25"/>
          <p:cNvSpPr/>
          <p:nvPr/>
        </p:nvSpPr>
        <p:spPr>
          <a:xfrm>
            <a:off x="7144845" y="133683"/>
            <a:ext cx="4949952" cy="460375"/>
          </a:xfrm>
          <a:prstGeom prst="rect">
            <a:avLst/>
          </a:prstGeom>
          <a:effectLst>
            <a:glow rad="63500">
              <a:schemeClr val="accent4">
                <a:satMod val="175000"/>
                <a:alpha val="40000"/>
              </a:schemeClr>
            </a:glow>
          </a:effectLst>
        </p:spPr>
        <p:txBody>
          <a:bodyPr wrap="square">
            <a:spAutoFit/>
          </a:bodyPr>
          <a:lstStyle/>
          <a:p>
            <a:pPr algn="dist"/>
            <a:r>
              <a:rPr lang="zh-CN" altLang="en-US" sz="2400" b="1" dirty="0">
                <a:solidFill>
                  <a:srgbClr val="FDEDAA"/>
                </a:solidFill>
                <a:latin typeface="微软雅黑" panose="020B0503020204020204" charset="-122"/>
                <a:ea typeface="微软雅黑" panose="020B0503020204020204" charset="-122"/>
                <a:cs typeface="微软雅黑" panose="020B0503020204020204" charset="-122"/>
              </a:rPr>
              <a:t>征集条件</a:t>
            </a:r>
            <a:endParaRPr lang="zh-CN" altLang="en-US" sz="2400" b="1" dirty="0">
              <a:solidFill>
                <a:srgbClr val="FDEDAA"/>
              </a:solidFill>
              <a:latin typeface="微软雅黑" panose="020B0503020204020204" charset="-122"/>
              <a:ea typeface="微软雅黑" panose="020B0503020204020204" charset="-122"/>
              <a:cs typeface="微软雅黑" panose="020B0503020204020204" charset="-122"/>
            </a:endParaRPr>
          </a:p>
        </p:txBody>
      </p:sp>
      <p:sp>
        <p:nvSpPr>
          <p:cNvPr id="2" name="文本框 1"/>
          <p:cNvSpPr txBox="1"/>
          <p:nvPr/>
        </p:nvSpPr>
        <p:spPr>
          <a:xfrm>
            <a:off x="765175" y="2650490"/>
            <a:ext cx="3822700" cy="1337945"/>
          </a:xfrm>
          <a:prstGeom prst="rect">
            <a:avLst/>
          </a:prstGeom>
          <a:noFill/>
          <a:ln>
            <a:noFill/>
          </a:ln>
          <a:extLst>
            <a:ext uri="{909E8E84-426E-40DD-AFC4-6F175D3DCCD1}">
              <a14:hiddenFill xmlns:a14="http://schemas.microsoft.com/office/drawing/2010/main">
                <a:solidFill>
                  <a:schemeClr val="lt1"/>
                </a:solidFill>
              </a14:hiddenFill>
            </a:ext>
          </a:extLst>
        </p:spPr>
        <p:style>
          <a:lnRef idx="2">
            <a:schemeClr val="accent1"/>
          </a:lnRef>
          <a:fillRef idx="1">
            <a:schemeClr val="lt1"/>
          </a:fillRef>
          <a:effectRef idx="0">
            <a:schemeClr val="accent1"/>
          </a:effectRef>
          <a:fontRef idx="minor">
            <a:schemeClr val="dk1"/>
          </a:fontRef>
        </p:style>
        <p:txBody>
          <a:bodyPr wrap="square" rtlCol="0" anchor="t" anchorCtr="0">
            <a:spAutoFit/>
          </a:bodyPr>
          <a:p>
            <a:pPr algn="l">
              <a:lnSpc>
                <a:spcPct val="150000"/>
              </a:lnSpc>
            </a:pPr>
            <a:r>
              <a:rPr lang="zh-CN" altLang="en-US" b="1"/>
              <a:t>一、身高标准：</a:t>
            </a:r>
            <a:endParaRPr lang="zh-CN" altLang="en-US" b="1"/>
          </a:p>
          <a:p>
            <a:pPr algn="l">
              <a:lnSpc>
                <a:spcPct val="150000"/>
              </a:lnSpc>
            </a:pPr>
            <a:r>
              <a:rPr lang="zh-CN" altLang="en-US"/>
              <a:t>男</a:t>
            </a:r>
            <a:r>
              <a:rPr lang="zh-CN" altLang="en-US"/>
              <a:t>性：</a:t>
            </a:r>
            <a:r>
              <a:rPr lang="en-US" altLang="zh-CN"/>
              <a:t>160cm</a:t>
            </a:r>
            <a:r>
              <a:rPr lang="zh-CN" altLang="en-US"/>
              <a:t>以上</a:t>
            </a:r>
            <a:endParaRPr lang="zh-CN" altLang="en-US"/>
          </a:p>
          <a:p>
            <a:pPr algn="l">
              <a:lnSpc>
                <a:spcPct val="150000"/>
              </a:lnSpc>
            </a:pPr>
            <a:r>
              <a:rPr lang="zh-CN" altLang="en-US"/>
              <a:t>女</a:t>
            </a:r>
            <a:r>
              <a:rPr lang="zh-CN" altLang="en-US"/>
              <a:t>性：</a:t>
            </a:r>
            <a:r>
              <a:rPr lang="en-US" altLang="zh-CN"/>
              <a:t>158cm</a:t>
            </a:r>
            <a:r>
              <a:rPr lang="zh-CN" altLang="en-US"/>
              <a:t>以上</a:t>
            </a:r>
            <a:endParaRPr lang="zh-CN" altLang="en-US"/>
          </a:p>
        </p:txBody>
      </p:sp>
      <p:sp>
        <p:nvSpPr>
          <p:cNvPr id="7" name="圆角矩形 6"/>
          <p:cNvSpPr/>
          <p:nvPr/>
        </p:nvSpPr>
        <p:spPr>
          <a:xfrm>
            <a:off x="4501515" y="2805430"/>
            <a:ext cx="7284720" cy="29419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lnSpc>
                <a:spcPct val="150000"/>
              </a:lnSpc>
            </a:pPr>
            <a:r>
              <a:rPr lang="zh-CN" altLang="en-US" b="1" dirty="0">
                <a:solidFill>
                  <a:schemeClr val="tx1"/>
                </a:solidFill>
                <a:latin typeface="+mn-ea"/>
                <a:sym typeface="+mn-ea"/>
              </a:rPr>
              <a:t>特勤人员：</a:t>
            </a:r>
            <a:r>
              <a:rPr lang="zh-CN" altLang="en-US" sz="1400" dirty="0">
                <a:latin typeface="+mn-ea"/>
                <a:sym typeface="+mn-ea"/>
              </a:rPr>
              <a:t>                      </a:t>
            </a:r>
            <a:endParaRPr lang="zh-CN" altLang="en-US" sz="1400" dirty="0">
              <a:latin typeface="+mn-ea"/>
            </a:endParaRPr>
          </a:p>
          <a:p>
            <a:pPr algn="l">
              <a:lnSpc>
                <a:spcPct val="150000"/>
              </a:lnSpc>
            </a:pPr>
            <a:r>
              <a:rPr lang="zh-CN" altLang="en-US" sz="1400" dirty="0">
                <a:latin typeface="+mn-ea"/>
                <a:sym typeface="+mn-ea"/>
              </a:rPr>
              <a:t>①坦克乘员</a:t>
            </a:r>
            <a:r>
              <a:rPr lang="en-US" altLang="zh-CN" sz="1400" dirty="0">
                <a:latin typeface="+mn-ea"/>
                <a:sym typeface="+mn-ea"/>
              </a:rPr>
              <a:t>160—178cm</a:t>
            </a:r>
            <a:r>
              <a:rPr lang="zh-CN" altLang="en-US" sz="1400" dirty="0">
                <a:latin typeface="+mn-ea"/>
                <a:sym typeface="+mn-ea"/>
              </a:rPr>
              <a:t>；</a:t>
            </a:r>
            <a:endParaRPr lang="zh-CN" altLang="en-US" sz="1400" dirty="0">
              <a:latin typeface="+mn-ea"/>
              <a:sym typeface="+mn-ea"/>
            </a:endParaRPr>
          </a:p>
          <a:p>
            <a:pPr algn="l">
              <a:lnSpc>
                <a:spcPct val="150000"/>
              </a:lnSpc>
            </a:pPr>
            <a:r>
              <a:rPr lang="zh-CN" altLang="en-US" sz="1400" dirty="0">
                <a:latin typeface="+mn-ea"/>
                <a:sym typeface="+mn-ea"/>
              </a:rPr>
              <a:t>②潜水员</a:t>
            </a:r>
            <a:r>
              <a:rPr lang="en-US" altLang="zh-CN" sz="1400" dirty="0">
                <a:latin typeface="+mn-ea"/>
                <a:sym typeface="+mn-ea"/>
              </a:rPr>
              <a:t>168—185cm</a:t>
            </a:r>
            <a:r>
              <a:rPr lang="zh-CN" altLang="en-US" sz="1400" dirty="0">
                <a:latin typeface="+mn-ea"/>
                <a:sym typeface="+mn-ea"/>
              </a:rPr>
              <a:t>；</a:t>
            </a:r>
            <a:endParaRPr lang="zh-CN" altLang="en-US" sz="1400" dirty="0">
              <a:latin typeface="+mn-ea"/>
            </a:endParaRPr>
          </a:p>
          <a:p>
            <a:pPr algn="l">
              <a:lnSpc>
                <a:spcPct val="150000"/>
              </a:lnSpc>
            </a:pPr>
            <a:r>
              <a:rPr lang="zh-CN" altLang="en-US" sz="1400" dirty="0">
                <a:latin typeface="+mn-ea"/>
                <a:sym typeface="+mn-ea"/>
              </a:rPr>
              <a:t>③潜艇及水面舰艇人员</a:t>
            </a:r>
            <a:r>
              <a:rPr lang="en-US" altLang="zh-CN" sz="1400" dirty="0">
                <a:latin typeface="+mn-ea"/>
                <a:sym typeface="+mn-ea"/>
              </a:rPr>
              <a:t>160—182cm</a:t>
            </a:r>
            <a:r>
              <a:rPr lang="zh-CN" altLang="en-US" sz="1400" dirty="0">
                <a:latin typeface="+mn-ea"/>
                <a:sym typeface="+mn-ea"/>
              </a:rPr>
              <a:t>；</a:t>
            </a:r>
            <a:endParaRPr lang="zh-CN" altLang="en-US" sz="1400" dirty="0">
              <a:latin typeface="+mn-ea"/>
              <a:sym typeface="+mn-ea"/>
            </a:endParaRPr>
          </a:p>
          <a:p>
            <a:pPr algn="l">
              <a:lnSpc>
                <a:spcPct val="150000"/>
              </a:lnSpc>
            </a:pPr>
            <a:r>
              <a:rPr lang="zh-CN" altLang="en-US" sz="1400" dirty="0">
                <a:latin typeface="+mn-ea"/>
                <a:sym typeface="+mn-ea"/>
              </a:rPr>
              <a:t>④空降兵</a:t>
            </a:r>
            <a:r>
              <a:rPr lang="en-US" altLang="zh-CN" sz="1400" dirty="0">
                <a:latin typeface="+mn-ea"/>
                <a:sym typeface="+mn-ea"/>
              </a:rPr>
              <a:t>168cm</a:t>
            </a:r>
            <a:r>
              <a:rPr lang="zh-CN" altLang="en-US" sz="1400" dirty="0">
                <a:latin typeface="+mn-ea"/>
                <a:sym typeface="+mn-ea"/>
              </a:rPr>
              <a:t>以上；</a:t>
            </a:r>
            <a:endParaRPr lang="zh-CN" altLang="en-US" sz="1400" dirty="0">
              <a:latin typeface="+mn-ea"/>
              <a:sym typeface="+mn-ea"/>
            </a:endParaRPr>
          </a:p>
          <a:p>
            <a:pPr algn="l">
              <a:lnSpc>
                <a:spcPct val="150000"/>
              </a:lnSpc>
            </a:pPr>
            <a:r>
              <a:rPr lang="zh-CN" altLang="en-US" sz="1400" dirty="0">
                <a:latin typeface="+mn-ea"/>
                <a:sym typeface="+mn-ea"/>
              </a:rPr>
              <a:t>⑤空军专机女</a:t>
            </a:r>
            <a:r>
              <a:rPr lang="zh-CN" altLang="en-US" sz="1400" dirty="0">
                <a:latin typeface="+mn-ea"/>
                <a:sym typeface="+mn-ea"/>
              </a:rPr>
              <a:t>乘务员164—172cm；</a:t>
            </a:r>
            <a:endParaRPr lang="zh-CN" altLang="en-US" sz="1400" dirty="0">
              <a:latin typeface="+mn-ea"/>
              <a:sym typeface="+mn-ea"/>
            </a:endParaRPr>
          </a:p>
          <a:p>
            <a:pPr algn="l">
              <a:lnSpc>
                <a:spcPct val="150000"/>
              </a:lnSpc>
            </a:pPr>
            <a:r>
              <a:rPr lang="zh-CN" altLang="en-US" sz="1400" dirty="0">
                <a:latin typeface="+mn-ea"/>
                <a:sym typeface="+mn-ea"/>
              </a:rPr>
              <a:t>⑥特种部队条件兵(含海军陆战队队员)、驻香港澳门部队条件兵170cm以上；</a:t>
            </a:r>
            <a:endParaRPr lang="zh-CN" altLang="en-US" sz="1400" dirty="0">
              <a:latin typeface="+mn-ea"/>
              <a:sym typeface="+mn-ea"/>
            </a:endParaRPr>
          </a:p>
          <a:p>
            <a:pPr algn="l">
              <a:lnSpc>
                <a:spcPct val="150000"/>
              </a:lnSpc>
            </a:pPr>
            <a:endParaRPr lang="zh-CN" altLang="en-US" sz="1000"/>
          </a:p>
        </p:txBody>
      </p:sp>
    </p:spTree>
  </p:cSld>
  <p:clrMapOvr>
    <a:masterClrMapping/>
  </p:clrMapOvr>
  <mc:AlternateContent xmlns:mc="http://schemas.openxmlformats.org/markup-compatibility/2006">
    <mc:Choice xmlns:p14="http://schemas.microsoft.com/office/powerpoint/2010/main" Requires="p14">
      <p:transition spd="slow" p14:dur="1600" advTm="0">
        <p:blinds dir="vert"/>
      </p:transition>
    </mc:Choice>
    <mc:Fallback>
      <p:transition spd="slow" advTm="0">
        <p:blinds dir="vert"/>
      </p:transition>
    </mc:Fallback>
  </mc:AlternateContent>
  <p:timing>
    <p:tnLst>
      <p:par>
        <p:cTn id="1" dur="indefinite" restart="never" nodeType="tmRoot"/>
      </p:par>
    </p:tnLst>
    <p:bldLst>
      <p:bldP spid="19" grpId="0" bldLvl="0" animBg="1"/>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pic>
        <p:nvPicPr>
          <p:cNvPr id="4" name="图片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0"/>
            <a:ext cx="5353235" cy="1883996"/>
          </a:xfrm>
          <a:prstGeom prst="rect">
            <a:avLst/>
          </a:prstGeom>
        </p:spPr>
      </p:pic>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0" y="5623442"/>
            <a:ext cx="12192000" cy="1226597"/>
          </a:xfrm>
          <a:prstGeom prst="rect">
            <a:avLst/>
          </a:prstGeom>
        </p:spPr>
      </p:pic>
      <p:sp>
        <p:nvSpPr>
          <p:cNvPr id="19" name="出自【趣你的PPT】(微信:qunideppt)：最优质的PPT资源库"/>
          <p:cNvSpPr/>
          <p:nvPr/>
        </p:nvSpPr>
        <p:spPr>
          <a:xfrm>
            <a:off x="898424" y="1663809"/>
            <a:ext cx="9170195" cy="986631"/>
          </a:xfrm>
          <a:custGeom>
            <a:avLst/>
            <a:gdLst>
              <a:gd name="connsiteX0" fmla="*/ 0 w 9170195"/>
              <a:gd name="connsiteY0" fmla="*/ 0 h 986631"/>
              <a:gd name="connsiteX1" fmla="*/ 6396835 w 9170195"/>
              <a:gd name="connsiteY1" fmla="*/ 0 h 986631"/>
              <a:gd name="connsiteX2" fmla="*/ 6396835 w 9170195"/>
              <a:gd name="connsiteY2" fmla="*/ 1641 h 986631"/>
              <a:gd name="connsiteX3" fmla="*/ 9170195 w 9170195"/>
              <a:gd name="connsiteY3" fmla="*/ 986631 h 986631"/>
              <a:gd name="connsiteX4" fmla="*/ 6394452 w 9170195"/>
              <a:gd name="connsiteY4" fmla="*/ 986631 h 986631"/>
              <a:gd name="connsiteX5" fmla="*/ 6394452 w 9170195"/>
              <a:gd name="connsiteY5" fmla="*/ 974726 h 986631"/>
              <a:gd name="connsiteX6" fmla="*/ 0 w 9170195"/>
              <a:gd name="connsiteY6" fmla="*/ 974726 h 986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70195" h="986631">
                <a:moveTo>
                  <a:pt x="0" y="0"/>
                </a:moveTo>
                <a:lnTo>
                  <a:pt x="6396835" y="0"/>
                </a:lnTo>
                <a:lnTo>
                  <a:pt x="6396835" y="1641"/>
                </a:lnTo>
                <a:lnTo>
                  <a:pt x="9170195" y="986631"/>
                </a:lnTo>
                <a:lnTo>
                  <a:pt x="6394452" y="986631"/>
                </a:lnTo>
                <a:lnTo>
                  <a:pt x="6394452" y="974726"/>
                </a:lnTo>
                <a:lnTo>
                  <a:pt x="0" y="974726"/>
                </a:lnTo>
                <a:close/>
              </a:path>
            </a:pathLst>
          </a:custGeom>
          <a:solidFill>
            <a:srgbClr val="D126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solidFill>
                <a:prstClr val="white"/>
              </a:solidFill>
              <a:cs typeface="+mn-ea"/>
              <a:sym typeface="+mn-lt"/>
            </a:endParaRPr>
          </a:p>
        </p:txBody>
      </p:sp>
      <p:sp>
        <p:nvSpPr>
          <p:cNvPr id="21" name="标题 1"/>
          <p:cNvSpPr txBox="1"/>
          <p:nvPr/>
        </p:nvSpPr>
        <p:spPr>
          <a:xfrm>
            <a:off x="898424" y="1839545"/>
            <a:ext cx="7829753" cy="681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vert="horz" wrap="square" lIns="67015" tIns="33508" rIns="67015" bIns="33508" rtlCol="0" anchor="ctr">
            <a:spAutoFit/>
          </a:bodyPr>
          <a:lstStyle>
            <a:lvl1pPr algn="l" defTabSz="914400" rtl="0" eaLnBrk="1" latinLnBrk="0" hangingPunct="1">
              <a:lnSpc>
                <a:spcPct val="90000"/>
              </a:lnSpc>
              <a:spcBef>
                <a:spcPct val="0"/>
              </a:spcBef>
              <a:buNone/>
              <a:defRPr lang="zh-CN" altLang="en-US" sz="2000" b="0" kern="1200">
                <a:solidFill>
                  <a:schemeClr val="tx1">
                    <a:lumMod val="85000"/>
                    <a:lumOff val="15000"/>
                  </a:schemeClr>
                </a:solidFill>
                <a:latin typeface="微软雅黑" panose="020B0503020204020204" charset="-122"/>
                <a:ea typeface="微软雅黑" panose="020B0503020204020204" charset="-122"/>
                <a:cs typeface="+mn-cs"/>
              </a:defRPr>
            </a:lvl1pPr>
          </a:lstStyle>
          <a:p>
            <a:pPr fontAlgn="base">
              <a:lnSpc>
                <a:spcPct val="100000"/>
              </a:lnSpc>
              <a:spcBef>
                <a:spcPts val="0"/>
              </a:spcBef>
              <a:spcAft>
                <a:spcPct val="0"/>
              </a:spcAft>
            </a:pPr>
            <a:r>
              <a:rPr lang="zh-CN" altLang="en-US" sz="4000" b="1" kern="0" dirty="0">
                <a:solidFill>
                  <a:srgbClr val="FFFFFF"/>
                </a:solidFill>
                <a:latin typeface="+mn-lt"/>
                <a:ea typeface="+mn-ea"/>
                <a:cs typeface="+mn-ea"/>
                <a:sym typeface="+mn-lt"/>
              </a:rPr>
              <a:t>身体条件</a:t>
            </a:r>
            <a:endParaRPr sz="4000" b="1" kern="0" dirty="0">
              <a:solidFill>
                <a:srgbClr val="FFFFFF"/>
              </a:solidFill>
              <a:latin typeface="+mn-lt"/>
              <a:ea typeface="+mn-ea"/>
              <a:cs typeface="+mn-ea"/>
              <a:sym typeface="+mn-lt"/>
            </a:endParaRPr>
          </a:p>
        </p:txBody>
      </p:sp>
      <p:grpSp>
        <p:nvGrpSpPr>
          <p:cNvPr id="23" name="组合 22"/>
          <p:cNvGrpSpPr/>
          <p:nvPr/>
        </p:nvGrpSpPr>
        <p:grpSpPr>
          <a:xfrm>
            <a:off x="6433852" y="0"/>
            <a:ext cx="5648501" cy="632954"/>
            <a:chOff x="3589440" y="538274"/>
            <a:chExt cx="3896462" cy="632954"/>
          </a:xfrm>
        </p:grpSpPr>
        <p:sp>
          <p:nvSpPr>
            <p:cNvPr id="24" name="矩形: 圆角 23"/>
            <p:cNvSpPr/>
            <p:nvPr/>
          </p:nvSpPr>
          <p:spPr>
            <a:xfrm>
              <a:off x="4120516" y="709562"/>
              <a:ext cx="3365386" cy="461665"/>
            </a:xfrm>
            <a:prstGeom prst="roundRect">
              <a:avLst/>
            </a:prstGeom>
            <a:solidFill>
              <a:srgbClr val="F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5" name="Picture 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89440" y="538274"/>
              <a:ext cx="436626" cy="632954"/>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矩形 25"/>
          <p:cNvSpPr/>
          <p:nvPr/>
        </p:nvSpPr>
        <p:spPr>
          <a:xfrm>
            <a:off x="7154370" y="133683"/>
            <a:ext cx="4949952" cy="460375"/>
          </a:xfrm>
          <a:prstGeom prst="rect">
            <a:avLst/>
          </a:prstGeom>
          <a:effectLst>
            <a:glow rad="63500">
              <a:schemeClr val="accent4">
                <a:satMod val="175000"/>
                <a:alpha val="40000"/>
              </a:schemeClr>
            </a:glow>
          </a:effectLst>
        </p:spPr>
        <p:txBody>
          <a:bodyPr wrap="square">
            <a:spAutoFit/>
          </a:bodyPr>
          <a:lstStyle/>
          <a:p>
            <a:pPr algn="dist"/>
            <a:r>
              <a:rPr lang="zh-CN" altLang="en-US" sz="2400" b="1" dirty="0">
                <a:solidFill>
                  <a:srgbClr val="FDEDAA"/>
                </a:solidFill>
                <a:latin typeface="微软雅黑" panose="020B0503020204020204" charset="-122"/>
                <a:ea typeface="微软雅黑" panose="020B0503020204020204" charset="-122"/>
                <a:cs typeface="微软雅黑" panose="020B0503020204020204" charset="-122"/>
              </a:rPr>
              <a:t>征集条件</a:t>
            </a:r>
            <a:endParaRPr lang="zh-CN" altLang="en-US" sz="2400" b="1" dirty="0">
              <a:solidFill>
                <a:srgbClr val="FDEDAA"/>
              </a:solidFill>
              <a:latin typeface="微软雅黑" panose="020B0503020204020204" charset="-122"/>
              <a:ea typeface="微软雅黑" panose="020B0503020204020204" charset="-122"/>
              <a:cs typeface="微软雅黑" panose="020B0503020204020204" charset="-122"/>
            </a:endParaRPr>
          </a:p>
        </p:txBody>
      </p:sp>
      <p:sp>
        <p:nvSpPr>
          <p:cNvPr id="2" name="文本框 1"/>
          <p:cNvSpPr txBox="1"/>
          <p:nvPr/>
        </p:nvSpPr>
        <p:spPr>
          <a:xfrm>
            <a:off x="898525" y="2830195"/>
            <a:ext cx="8112760" cy="2168525"/>
          </a:xfrm>
          <a:prstGeom prst="rect">
            <a:avLst/>
          </a:prstGeom>
          <a:noFill/>
        </p:spPr>
        <p:txBody>
          <a:bodyPr wrap="none" rtlCol="0">
            <a:spAutoFit/>
          </a:bodyPr>
          <a:p>
            <a:pPr algn="l">
              <a:lnSpc>
                <a:spcPct val="150000"/>
              </a:lnSpc>
            </a:pPr>
            <a:r>
              <a:rPr lang="zh-CN" altLang="en-US" b="1">
                <a:sym typeface="+mn-ea"/>
              </a:rPr>
              <a:t>二、体重标准：</a:t>
            </a:r>
            <a:endParaRPr lang="zh-CN" altLang="en-US" b="1"/>
          </a:p>
          <a:p>
            <a:pPr algn="l">
              <a:lnSpc>
                <a:spcPct val="150000"/>
              </a:lnSpc>
            </a:pPr>
            <a:r>
              <a:rPr lang="zh-CN" altLang="en-US">
                <a:sym typeface="+mn-ea"/>
              </a:rPr>
              <a:t>男性：</a:t>
            </a:r>
            <a:r>
              <a:rPr lang="en-US">
                <a:sym typeface="+mn-ea"/>
              </a:rPr>
              <a:t>17.5≤BMI&lt;30,其中：17.5≤男性身体条件兵BMI&lt;27</a:t>
            </a:r>
            <a:r>
              <a:rPr lang="zh-CN" altLang="en-US">
                <a:sym typeface="+mn-ea"/>
              </a:rPr>
              <a:t>；</a:t>
            </a:r>
            <a:endParaRPr lang="en-US">
              <a:sym typeface="+mn-ea"/>
            </a:endParaRPr>
          </a:p>
          <a:p>
            <a:pPr algn="l">
              <a:lnSpc>
                <a:spcPct val="150000"/>
              </a:lnSpc>
            </a:pPr>
            <a:r>
              <a:rPr lang="zh-CN" altLang="en-US">
                <a:sym typeface="+mn-ea"/>
              </a:rPr>
              <a:t>女</a:t>
            </a:r>
            <a:r>
              <a:rPr lang="zh-CN" altLang="en-US">
                <a:sym typeface="+mn-ea"/>
              </a:rPr>
              <a:t>性：</a:t>
            </a:r>
            <a:r>
              <a:rPr lang="en-US">
                <a:sym typeface="+mn-ea"/>
              </a:rPr>
              <a:t>17≤BMI&lt;24</a:t>
            </a:r>
            <a:r>
              <a:rPr lang="zh-CN" altLang="en-US">
                <a:sym typeface="+mn-ea"/>
              </a:rPr>
              <a:t>。</a:t>
            </a:r>
            <a:endParaRPr lang="zh-CN" altLang="en-US">
              <a:sym typeface="+mn-ea"/>
            </a:endParaRPr>
          </a:p>
          <a:p>
            <a:pPr algn="l">
              <a:lnSpc>
                <a:spcPct val="150000"/>
              </a:lnSpc>
            </a:pPr>
            <a:r>
              <a:rPr lang="en-US" altLang="zh-CN">
                <a:solidFill>
                  <a:srgbClr val="C00000"/>
                </a:solidFill>
                <a:sym typeface="+mn-ea"/>
              </a:rPr>
              <a:t>*BMI=</a:t>
            </a:r>
            <a:r>
              <a:rPr lang="zh-CN" altLang="en-US">
                <a:solidFill>
                  <a:srgbClr val="C00000"/>
                </a:solidFill>
                <a:sym typeface="+mn-ea"/>
              </a:rPr>
              <a:t>体重（</a:t>
            </a:r>
            <a:r>
              <a:rPr lang="en-US" altLang="zh-CN">
                <a:solidFill>
                  <a:srgbClr val="C00000"/>
                </a:solidFill>
                <a:sym typeface="+mn-ea"/>
              </a:rPr>
              <a:t>kg)/</a:t>
            </a:r>
            <a:r>
              <a:rPr lang="zh-CN" altLang="en-US">
                <a:solidFill>
                  <a:srgbClr val="C00000"/>
                </a:solidFill>
                <a:sym typeface="+mn-ea"/>
              </a:rPr>
              <a:t>身高（</a:t>
            </a:r>
            <a:r>
              <a:rPr lang="en-US" altLang="zh-CN">
                <a:solidFill>
                  <a:srgbClr val="C00000"/>
                </a:solidFill>
                <a:sym typeface="+mn-ea"/>
              </a:rPr>
              <a:t>m</a:t>
            </a:r>
            <a:r>
              <a:rPr lang="zh-CN" altLang="en-US">
                <a:solidFill>
                  <a:srgbClr val="C00000"/>
                </a:solidFill>
                <a:sym typeface="+mn-ea"/>
              </a:rPr>
              <a:t>）的平方</a:t>
            </a:r>
            <a:endParaRPr lang="zh-CN" altLang="en-US">
              <a:solidFill>
                <a:srgbClr val="C00000"/>
              </a:solidFill>
              <a:sym typeface="+mn-ea"/>
            </a:endParaRPr>
          </a:p>
          <a:p>
            <a:pPr algn="l">
              <a:lnSpc>
                <a:spcPct val="150000"/>
              </a:lnSpc>
            </a:pPr>
            <a:r>
              <a:rPr lang="en-US" altLang="zh-CN">
                <a:solidFill>
                  <a:srgbClr val="C00000"/>
                </a:solidFill>
                <a:sym typeface="+mn-ea"/>
              </a:rPr>
              <a:t>*BMI≥28须加查血液化血红蛋白检查项目，糖化血红蛋白百分比&lt;6.5%，合格。</a:t>
            </a:r>
            <a:endParaRPr lang="en-US" altLang="zh-CN">
              <a:solidFill>
                <a:srgbClr val="C00000"/>
              </a:solidFill>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600" advTm="0">
        <p:blinds dir="vert"/>
      </p:transition>
    </mc:Choice>
    <mc:Fallback>
      <p:transition spd="slow" advTm="0">
        <p:blinds dir="vert"/>
      </p:transition>
    </mc:Fallback>
  </mc:AlternateContent>
  <p:timing>
    <p:tnLst>
      <p:par>
        <p:cTn id="1" dur="indefinite" restart="never" nodeType="tmRoot"/>
      </p:par>
    </p:tnLst>
    <p:bldLst>
      <p:bldP spid="19" grpId="0" animBg="1"/>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a:xfrm>
            <a:off x="0" y="-8255"/>
            <a:ext cx="12192000" cy="6858000"/>
          </a:xfrm>
          <a:prstGeom prst="rect">
            <a:avLst/>
          </a:prstGeom>
        </p:spPr>
      </p:pic>
      <p:pic>
        <p:nvPicPr>
          <p:cNvPr id="4" name="图片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0"/>
            <a:ext cx="5353235" cy="1883996"/>
          </a:xfrm>
          <a:prstGeom prst="rect">
            <a:avLst/>
          </a:prstGeom>
        </p:spPr>
      </p:pic>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0" y="5623442"/>
            <a:ext cx="12192000" cy="1226597"/>
          </a:xfrm>
          <a:prstGeom prst="rect">
            <a:avLst/>
          </a:prstGeom>
        </p:spPr>
      </p:pic>
      <p:sp>
        <p:nvSpPr>
          <p:cNvPr id="19" name="出自【趣你的PPT】(微信:qunideppt)：最优质的PPT资源库"/>
          <p:cNvSpPr/>
          <p:nvPr/>
        </p:nvSpPr>
        <p:spPr>
          <a:xfrm>
            <a:off x="898424" y="1663809"/>
            <a:ext cx="9170195" cy="986631"/>
          </a:xfrm>
          <a:custGeom>
            <a:avLst/>
            <a:gdLst>
              <a:gd name="connsiteX0" fmla="*/ 0 w 9170195"/>
              <a:gd name="connsiteY0" fmla="*/ 0 h 986631"/>
              <a:gd name="connsiteX1" fmla="*/ 6396835 w 9170195"/>
              <a:gd name="connsiteY1" fmla="*/ 0 h 986631"/>
              <a:gd name="connsiteX2" fmla="*/ 6396835 w 9170195"/>
              <a:gd name="connsiteY2" fmla="*/ 1641 h 986631"/>
              <a:gd name="connsiteX3" fmla="*/ 9170195 w 9170195"/>
              <a:gd name="connsiteY3" fmla="*/ 986631 h 986631"/>
              <a:gd name="connsiteX4" fmla="*/ 6394452 w 9170195"/>
              <a:gd name="connsiteY4" fmla="*/ 986631 h 986631"/>
              <a:gd name="connsiteX5" fmla="*/ 6394452 w 9170195"/>
              <a:gd name="connsiteY5" fmla="*/ 974726 h 986631"/>
              <a:gd name="connsiteX6" fmla="*/ 0 w 9170195"/>
              <a:gd name="connsiteY6" fmla="*/ 974726 h 986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70195" h="986631">
                <a:moveTo>
                  <a:pt x="0" y="0"/>
                </a:moveTo>
                <a:lnTo>
                  <a:pt x="6396835" y="0"/>
                </a:lnTo>
                <a:lnTo>
                  <a:pt x="6396835" y="1641"/>
                </a:lnTo>
                <a:lnTo>
                  <a:pt x="9170195" y="986631"/>
                </a:lnTo>
                <a:lnTo>
                  <a:pt x="6394452" y="986631"/>
                </a:lnTo>
                <a:lnTo>
                  <a:pt x="6394452" y="974726"/>
                </a:lnTo>
                <a:lnTo>
                  <a:pt x="0" y="974726"/>
                </a:lnTo>
                <a:close/>
              </a:path>
            </a:pathLst>
          </a:custGeom>
          <a:solidFill>
            <a:srgbClr val="D126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solidFill>
                <a:prstClr val="white"/>
              </a:solidFill>
              <a:cs typeface="+mn-ea"/>
              <a:sym typeface="+mn-lt"/>
            </a:endParaRPr>
          </a:p>
        </p:txBody>
      </p:sp>
      <p:sp>
        <p:nvSpPr>
          <p:cNvPr id="21" name="标题 1"/>
          <p:cNvSpPr txBox="1"/>
          <p:nvPr/>
        </p:nvSpPr>
        <p:spPr>
          <a:xfrm>
            <a:off x="898424" y="1816685"/>
            <a:ext cx="7829753" cy="681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vert="horz" wrap="square" lIns="67015" tIns="33508" rIns="67015" bIns="33508" rtlCol="0" anchor="ctr">
            <a:spAutoFit/>
          </a:bodyPr>
          <a:lstStyle>
            <a:lvl1pPr algn="l" defTabSz="914400" rtl="0" eaLnBrk="1" latinLnBrk="0" hangingPunct="1">
              <a:lnSpc>
                <a:spcPct val="90000"/>
              </a:lnSpc>
              <a:spcBef>
                <a:spcPct val="0"/>
              </a:spcBef>
              <a:buNone/>
              <a:defRPr lang="zh-CN" altLang="en-US" sz="2000" b="0" kern="1200">
                <a:solidFill>
                  <a:schemeClr val="tx1">
                    <a:lumMod val="85000"/>
                    <a:lumOff val="15000"/>
                  </a:schemeClr>
                </a:solidFill>
                <a:latin typeface="微软雅黑" panose="020B0503020204020204" charset="-122"/>
                <a:ea typeface="微软雅黑" panose="020B0503020204020204" charset="-122"/>
                <a:cs typeface="+mn-cs"/>
              </a:defRPr>
            </a:lvl1pPr>
          </a:lstStyle>
          <a:p>
            <a:pPr fontAlgn="base">
              <a:lnSpc>
                <a:spcPct val="100000"/>
              </a:lnSpc>
              <a:spcBef>
                <a:spcPts val="0"/>
              </a:spcBef>
              <a:spcAft>
                <a:spcPct val="0"/>
              </a:spcAft>
            </a:pPr>
            <a:r>
              <a:rPr lang="zh-CN" altLang="en-US" sz="4000" b="1" kern="0" dirty="0">
                <a:solidFill>
                  <a:srgbClr val="FFFFFF"/>
                </a:solidFill>
                <a:latin typeface="+mn-lt"/>
                <a:ea typeface="+mn-ea"/>
                <a:cs typeface="+mn-ea"/>
                <a:sym typeface="+mn-lt"/>
              </a:rPr>
              <a:t>身体条件</a:t>
            </a:r>
            <a:endParaRPr sz="4000" b="1" kern="0" dirty="0">
              <a:solidFill>
                <a:srgbClr val="FFFFFF"/>
              </a:solidFill>
              <a:latin typeface="+mn-lt"/>
              <a:ea typeface="+mn-ea"/>
              <a:cs typeface="+mn-ea"/>
              <a:sym typeface="+mn-lt"/>
            </a:endParaRPr>
          </a:p>
        </p:txBody>
      </p:sp>
      <p:grpSp>
        <p:nvGrpSpPr>
          <p:cNvPr id="23" name="组合 22"/>
          <p:cNvGrpSpPr/>
          <p:nvPr/>
        </p:nvGrpSpPr>
        <p:grpSpPr>
          <a:xfrm>
            <a:off x="6433852" y="0"/>
            <a:ext cx="5648501" cy="632954"/>
            <a:chOff x="3589440" y="538274"/>
            <a:chExt cx="3896462" cy="632954"/>
          </a:xfrm>
        </p:grpSpPr>
        <p:sp>
          <p:nvSpPr>
            <p:cNvPr id="24" name="矩形: 圆角 23"/>
            <p:cNvSpPr/>
            <p:nvPr/>
          </p:nvSpPr>
          <p:spPr>
            <a:xfrm>
              <a:off x="4120516" y="709562"/>
              <a:ext cx="3365386" cy="461665"/>
            </a:xfrm>
            <a:prstGeom prst="roundRect">
              <a:avLst/>
            </a:prstGeom>
            <a:solidFill>
              <a:srgbClr val="F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5" name="Picture 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89440" y="538274"/>
              <a:ext cx="436626" cy="632954"/>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矩形 25"/>
          <p:cNvSpPr/>
          <p:nvPr/>
        </p:nvSpPr>
        <p:spPr>
          <a:xfrm>
            <a:off x="7154370" y="133683"/>
            <a:ext cx="4949952" cy="460375"/>
          </a:xfrm>
          <a:prstGeom prst="rect">
            <a:avLst/>
          </a:prstGeom>
          <a:effectLst>
            <a:glow rad="63500">
              <a:schemeClr val="accent4">
                <a:satMod val="175000"/>
                <a:alpha val="40000"/>
              </a:schemeClr>
            </a:glow>
          </a:effectLst>
        </p:spPr>
        <p:txBody>
          <a:bodyPr wrap="square">
            <a:spAutoFit/>
          </a:bodyPr>
          <a:lstStyle/>
          <a:p>
            <a:pPr algn="dist"/>
            <a:r>
              <a:rPr lang="zh-CN" altLang="en-US" sz="2400" b="1" dirty="0">
                <a:solidFill>
                  <a:srgbClr val="FDEDAA"/>
                </a:solidFill>
                <a:latin typeface="微软雅黑" panose="020B0503020204020204" charset="-122"/>
                <a:ea typeface="微软雅黑" panose="020B0503020204020204" charset="-122"/>
                <a:cs typeface="微软雅黑" panose="020B0503020204020204" charset="-122"/>
              </a:rPr>
              <a:t>征集条件</a:t>
            </a:r>
            <a:endParaRPr lang="zh-CN" altLang="en-US" sz="2400" b="1" dirty="0">
              <a:solidFill>
                <a:srgbClr val="FDEDAA"/>
              </a:solidFill>
              <a:latin typeface="微软雅黑" panose="020B0503020204020204" charset="-122"/>
              <a:ea typeface="微软雅黑" panose="020B0503020204020204" charset="-122"/>
              <a:cs typeface="微软雅黑" panose="020B0503020204020204" charset="-122"/>
            </a:endParaRPr>
          </a:p>
        </p:txBody>
      </p:sp>
      <p:sp>
        <p:nvSpPr>
          <p:cNvPr id="2" name="文本框 1"/>
          <p:cNvSpPr txBox="1"/>
          <p:nvPr/>
        </p:nvSpPr>
        <p:spPr>
          <a:xfrm>
            <a:off x="898525" y="2830195"/>
            <a:ext cx="9881235" cy="2168525"/>
          </a:xfrm>
          <a:prstGeom prst="rect">
            <a:avLst/>
          </a:prstGeom>
          <a:noFill/>
        </p:spPr>
        <p:txBody>
          <a:bodyPr wrap="square" rtlCol="0">
            <a:spAutoFit/>
          </a:bodyPr>
          <a:p>
            <a:pPr algn="l">
              <a:lnSpc>
                <a:spcPct val="150000"/>
              </a:lnSpc>
            </a:pPr>
            <a:r>
              <a:rPr lang="zh-CN" altLang="en-US" b="1">
                <a:sym typeface="+mn-ea"/>
              </a:rPr>
              <a:t>三、视力标准</a:t>
            </a:r>
            <a:r>
              <a:rPr lang="zh-CN" altLang="en-US">
                <a:sym typeface="+mn-ea"/>
              </a:rPr>
              <a:t>：</a:t>
            </a:r>
            <a:endParaRPr lang="zh-CN" altLang="en-US"/>
          </a:p>
          <a:p>
            <a:pPr algn="l">
              <a:lnSpc>
                <a:spcPct val="150000"/>
              </a:lnSpc>
            </a:pPr>
            <a:r>
              <a:rPr lang="en-US" altLang="zh-CN">
                <a:solidFill>
                  <a:schemeClr val="tx1">
                    <a:lumMod val="95000"/>
                    <a:lumOff val="5000"/>
                  </a:schemeClr>
                </a:solidFill>
                <a:sym typeface="+mn-ea"/>
              </a:rPr>
              <a:t>任何一眼裸眼视力低于4.8，需进行矫正视力检查，任何一眼矫正视力低于4.8或矫正度数超过600度，不合格。</a:t>
            </a:r>
            <a:endParaRPr lang="en-US" altLang="zh-CN">
              <a:solidFill>
                <a:schemeClr val="tx1">
                  <a:lumMod val="95000"/>
                  <a:lumOff val="5000"/>
                </a:schemeClr>
              </a:solidFill>
              <a:sym typeface="+mn-ea"/>
            </a:endParaRPr>
          </a:p>
          <a:p>
            <a:pPr algn="l">
              <a:lnSpc>
                <a:spcPct val="150000"/>
              </a:lnSpc>
            </a:pPr>
            <a:r>
              <a:rPr lang="en-US" altLang="zh-CN">
                <a:solidFill>
                  <a:schemeClr val="tx1">
                    <a:lumMod val="95000"/>
                    <a:lumOff val="5000"/>
                  </a:schemeClr>
                </a:solidFill>
                <a:sym typeface="+mn-ea"/>
              </a:rPr>
              <a:t>屈光不正经准分子激光手术（不含有晶体眼人工晶体植入术等其他术式）后半年以上，无并发症，任何一眼裸眼视力达到4.8，眼底检查正常，除条件兵外合格。</a:t>
            </a:r>
            <a:endParaRPr lang="en-US" altLang="zh-CN">
              <a:solidFill>
                <a:schemeClr val="tx1">
                  <a:lumMod val="95000"/>
                  <a:lumOff val="5000"/>
                </a:schemeClr>
              </a:solidFill>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600" advTm="0">
        <p:blinds dir="vert"/>
      </p:transition>
    </mc:Choice>
    <mc:Fallback>
      <p:transition spd="slow" advTm="0">
        <p:blinds dir="vert"/>
      </p:transition>
    </mc:Fallback>
  </mc:AlternateContent>
  <p:timing>
    <p:tnLst>
      <p:par>
        <p:cTn id="1" dur="indefinite" restart="never" nodeType="tmRoot"/>
      </p:par>
    </p:tnLst>
    <p:bldLst>
      <p:bldP spid="19" grpId="0" bldLvl="0" animBg="1"/>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a:xfrm>
            <a:off x="0" y="-8255"/>
            <a:ext cx="12192000" cy="6858000"/>
          </a:xfrm>
          <a:prstGeom prst="rect">
            <a:avLst/>
          </a:prstGeom>
        </p:spPr>
      </p:pic>
      <p:pic>
        <p:nvPicPr>
          <p:cNvPr id="4" name="图片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0"/>
            <a:ext cx="5353235" cy="1883996"/>
          </a:xfrm>
          <a:prstGeom prst="rect">
            <a:avLst/>
          </a:prstGeom>
        </p:spPr>
      </p:pic>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0" y="5623442"/>
            <a:ext cx="12192000" cy="1226597"/>
          </a:xfrm>
          <a:prstGeom prst="rect">
            <a:avLst/>
          </a:prstGeom>
        </p:spPr>
      </p:pic>
      <p:sp>
        <p:nvSpPr>
          <p:cNvPr id="19" name="出自【趣你的PPT】(微信:qunideppt)：最优质的PPT资源库"/>
          <p:cNvSpPr/>
          <p:nvPr/>
        </p:nvSpPr>
        <p:spPr>
          <a:xfrm>
            <a:off x="898424" y="1663809"/>
            <a:ext cx="9170195" cy="986631"/>
          </a:xfrm>
          <a:custGeom>
            <a:avLst/>
            <a:gdLst>
              <a:gd name="connsiteX0" fmla="*/ 0 w 9170195"/>
              <a:gd name="connsiteY0" fmla="*/ 0 h 986631"/>
              <a:gd name="connsiteX1" fmla="*/ 6396835 w 9170195"/>
              <a:gd name="connsiteY1" fmla="*/ 0 h 986631"/>
              <a:gd name="connsiteX2" fmla="*/ 6396835 w 9170195"/>
              <a:gd name="connsiteY2" fmla="*/ 1641 h 986631"/>
              <a:gd name="connsiteX3" fmla="*/ 9170195 w 9170195"/>
              <a:gd name="connsiteY3" fmla="*/ 986631 h 986631"/>
              <a:gd name="connsiteX4" fmla="*/ 6394452 w 9170195"/>
              <a:gd name="connsiteY4" fmla="*/ 986631 h 986631"/>
              <a:gd name="connsiteX5" fmla="*/ 6394452 w 9170195"/>
              <a:gd name="connsiteY5" fmla="*/ 974726 h 986631"/>
              <a:gd name="connsiteX6" fmla="*/ 0 w 9170195"/>
              <a:gd name="connsiteY6" fmla="*/ 974726 h 986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70195" h="986631">
                <a:moveTo>
                  <a:pt x="0" y="0"/>
                </a:moveTo>
                <a:lnTo>
                  <a:pt x="6396835" y="0"/>
                </a:lnTo>
                <a:lnTo>
                  <a:pt x="6396835" y="1641"/>
                </a:lnTo>
                <a:lnTo>
                  <a:pt x="9170195" y="986631"/>
                </a:lnTo>
                <a:lnTo>
                  <a:pt x="6394452" y="986631"/>
                </a:lnTo>
                <a:lnTo>
                  <a:pt x="6394452" y="974726"/>
                </a:lnTo>
                <a:lnTo>
                  <a:pt x="0" y="974726"/>
                </a:lnTo>
                <a:close/>
              </a:path>
            </a:pathLst>
          </a:custGeom>
          <a:solidFill>
            <a:srgbClr val="D126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solidFill>
                <a:prstClr val="white"/>
              </a:solidFill>
              <a:cs typeface="+mn-ea"/>
              <a:sym typeface="+mn-lt"/>
            </a:endParaRPr>
          </a:p>
        </p:txBody>
      </p:sp>
      <p:sp>
        <p:nvSpPr>
          <p:cNvPr id="21" name="标题 1"/>
          <p:cNvSpPr txBox="1"/>
          <p:nvPr/>
        </p:nvSpPr>
        <p:spPr>
          <a:xfrm>
            <a:off x="898424" y="1816685"/>
            <a:ext cx="7829753" cy="681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vert="horz" wrap="square" lIns="67015" tIns="33508" rIns="67015" bIns="33508" rtlCol="0" anchor="ctr">
            <a:spAutoFit/>
          </a:bodyPr>
          <a:lstStyle>
            <a:lvl1pPr algn="l" defTabSz="914400" rtl="0" eaLnBrk="1" latinLnBrk="0" hangingPunct="1">
              <a:lnSpc>
                <a:spcPct val="90000"/>
              </a:lnSpc>
              <a:spcBef>
                <a:spcPct val="0"/>
              </a:spcBef>
              <a:buNone/>
              <a:defRPr lang="zh-CN" altLang="en-US" sz="2000" b="0" kern="1200">
                <a:solidFill>
                  <a:schemeClr val="tx1">
                    <a:lumMod val="85000"/>
                    <a:lumOff val="15000"/>
                  </a:schemeClr>
                </a:solidFill>
                <a:latin typeface="微软雅黑" panose="020B0503020204020204" charset="-122"/>
                <a:ea typeface="微软雅黑" panose="020B0503020204020204" charset="-122"/>
                <a:cs typeface="+mn-cs"/>
              </a:defRPr>
            </a:lvl1pPr>
          </a:lstStyle>
          <a:p>
            <a:pPr fontAlgn="base">
              <a:lnSpc>
                <a:spcPct val="100000"/>
              </a:lnSpc>
              <a:spcBef>
                <a:spcPts val="0"/>
              </a:spcBef>
              <a:spcAft>
                <a:spcPct val="0"/>
              </a:spcAft>
            </a:pPr>
            <a:r>
              <a:rPr lang="zh-CN" altLang="en-US" sz="4000" b="1" kern="0" dirty="0">
                <a:solidFill>
                  <a:srgbClr val="FFFFFF"/>
                </a:solidFill>
                <a:latin typeface="+mn-lt"/>
                <a:ea typeface="+mn-ea"/>
                <a:cs typeface="+mn-ea"/>
                <a:sym typeface="+mn-lt"/>
              </a:rPr>
              <a:t>身体条件</a:t>
            </a:r>
            <a:endParaRPr sz="4000" b="1" kern="0" dirty="0">
              <a:solidFill>
                <a:srgbClr val="FFFFFF"/>
              </a:solidFill>
              <a:latin typeface="+mn-lt"/>
              <a:ea typeface="+mn-ea"/>
              <a:cs typeface="+mn-ea"/>
              <a:sym typeface="+mn-lt"/>
            </a:endParaRPr>
          </a:p>
        </p:txBody>
      </p:sp>
      <p:grpSp>
        <p:nvGrpSpPr>
          <p:cNvPr id="23" name="组合 22"/>
          <p:cNvGrpSpPr/>
          <p:nvPr/>
        </p:nvGrpSpPr>
        <p:grpSpPr>
          <a:xfrm>
            <a:off x="6433852" y="0"/>
            <a:ext cx="5648501" cy="632954"/>
            <a:chOff x="3589440" y="538274"/>
            <a:chExt cx="3896462" cy="632954"/>
          </a:xfrm>
        </p:grpSpPr>
        <p:sp>
          <p:nvSpPr>
            <p:cNvPr id="24" name="矩形: 圆角 23"/>
            <p:cNvSpPr/>
            <p:nvPr/>
          </p:nvSpPr>
          <p:spPr>
            <a:xfrm>
              <a:off x="4120516" y="709562"/>
              <a:ext cx="3365386" cy="461665"/>
            </a:xfrm>
            <a:prstGeom prst="roundRect">
              <a:avLst/>
            </a:prstGeom>
            <a:solidFill>
              <a:srgbClr val="F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5" name="Picture 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89440" y="538274"/>
              <a:ext cx="436626" cy="632954"/>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矩形 25"/>
          <p:cNvSpPr/>
          <p:nvPr/>
        </p:nvSpPr>
        <p:spPr>
          <a:xfrm>
            <a:off x="7154370" y="133683"/>
            <a:ext cx="4949952" cy="460375"/>
          </a:xfrm>
          <a:prstGeom prst="rect">
            <a:avLst/>
          </a:prstGeom>
          <a:effectLst>
            <a:glow rad="63500">
              <a:schemeClr val="accent4">
                <a:satMod val="175000"/>
                <a:alpha val="40000"/>
              </a:schemeClr>
            </a:glow>
          </a:effectLst>
        </p:spPr>
        <p:txBody>
          <a:bodyPr wrap="square">
            <a:spAutoFit/>
          </a:bodyPr>
          <a:lstStyle/>
          <a:p>
            <a:pPr algn="dist"/>
            <a:r>
              <a:rPr lang="zh-CN" altLang="en-US" sz="2400" b="1" dirty="0">
                <a:solidFill>
                  <a:srgbClr val="FDEDAA"/>
                </a:solidFill>
                <a:latin typeface="微软雅黑" panose="020B0503020204020204" charset="-122"/>
                <a:ea typeface="微软雅黑" panose="020B0503020204020204" charset="-122"/>
                <a:cs typeface="微软雅黑" panose="020B0503020204020204" charset="-122"/>
              </a:rPr>
              <a:t>征集条件</a:t>
            </a:r>
            <a:endParaRPr lang="zh-CN" altLang="en-US" sz="2400" b="1" dirty="0">
              <a:solidFill>
                <a:srgbClr val="FDEDAA"/>
              </a:solidFill>
              <a:latin typeface="微软雅黑" panose="020B0503020204020204" charset="-122"/>
              <a:ea typeface="微软雅黑" panose="020B0503020204020204" charset="-122"/>
              <a:cs typeface="微软雅黑" panose="020B0503020204020204" charset="-122"/>
            </a:endParaRPr>
          </a:p>
        </p:txBody>
      </p:sp>
      <p:sp>
        <p:nvSpPr>
          <p:cNvPr id="2" name="文本框 1"/>
          <p:cNvSpPr txBox="1"/>
          <p:nvPr/>
        </p:nvSpPr>
        <p:spPr>
          <a:xfrm>
            <a:off x="898525" y="2830195"/>
            <a:ext cx="9881235" cy="2168525"/>
          </a:xfrm>
          <a:prstGeom prst="rect">
            <a:avLst/>
          </a:prstGeom>
          <a:noFill/>
        </p:spPr>
        <p:txBody>
          <a:bodyPr wrap="square" rtlCol="0">
            <a:spAutoFit/>
          </a:bodyPr>
          <a:p>
            <a:pPr algn="l">
              <a:lnSpc>
                <a:spcPct val="150000"/>
              </a:lnSpc>
            </a:pPr>
            <a:r>
              <a:rPr lang="zh-CN" altLang="en-US" b="1">
                <a:sym typeface="+mn-ea"/>
              </a:rPr>
              <a:t>四、下蹲</a:t>
            </a:r>
            <a:r>
              <a:rPr lang="zh-CN" altLang="en-US" b="1">
                <a:sym typeface="+mn-ea"/>
              </a:rPr>
              <a:t>不全：</a:t>
            </a:r>
            <a:endParaRPr lang="zh-CN" altLang="en-US"/>
          </a:p>
          <a:p>
            <a:pPr algn="l">
              <a:lnSpc>
                <a:spcPct val="150000"/>
              </a:lnSpc>
            </a:pPr>
            <a:r>
              <a:rPr lang="en-US" altLang="zh-CN">
                <a:solidFill>
                  <a:schemeClr val="tx1">
                    <a:lumMod val="95000"/>
                    <a:lumOff val="5000"/>
                  </a:schemeClr>
                </a:solidFill>
                <a:sym typeface="+mn-ea"/>
              </a:rPr>
              <a:t>两下肢不等长超过2cm，膝内翻股骨内髁间距离和膝外翻胫骨内踝间距离超过7cm,或虽超过前述规定但步态异常，不合格。其他体格条件按照《应征公民体格检查标准》的相关规定执行。</a:t>
            </a:r>
            <a:endParaRPr lang="en-US" altLang="zh-CN">
              <a:solidFill>
                <a:schemeClr val="tx1">
                  <a:lumMod val="95000"/>
                  <a:lumOff val="5000"/>
                </a:schemeClr>
              </a:solidFill>
              <a:sym typeface="+mn-ea"/>
            </a:endParaRPr>
          </a:p>
          <a:p>
            <a:pPr algn="l">
              <a:lnSpc>
                <a:spcPct val="150000"/>
              </a:lnSpc>
            </a:pPr>
            <a:r>
              <a:rPr lang="zh-CN" altLang="en-US" b="1">
                <a:sym typeface="+mn-ea"/>
              </a:rPr>
              <a:t>五、瘢痕体质：</a:t>
            </a:r>
            <a:endParaRPr lang="zh-CN" altLang="en-US" b="1">
              <a:sym typeface="+mn-ea"/>
            </a:endParaRPr>
          </a:p>
          <a:p>
            <a:pPr algn="l">
              <a:lnSpc>
                <a:spcPct val="150000"/>
              </a:lnSpc>
            </a:pPr>
            <a:r>
              <a:rPr lang="en-US" altLang="zh-CN">
                <a:solidFill>
                  <a:schemeClr val="tx1">
                    <a:lumMod val="95000"/>
                    <a:lumOff val="5000"/>
                  </a:schemeClr>
                </a:solidFill>
                <a:sym typeface="+mn-ea"/>
              </a:rPr>
              <a:t>面颈部长径超过3cm或影响功能的瘢痕，其他部位影响功能的瘢痕，不合格。</a:t>
            </a:r>
            <a:endParaRPr lang="en-US" altLang="zh-CN">
              <a:solidFill>
                <a:schemeClr val="tx1">
                  <a:lumMod val="95000"/>
                  <a:lumOff val="5000"/>
                </a:schemeClr>
              </a:solidFill>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600" advTm="0">
        <p:blinds dir="vert"/>
      </p:transition>
    </mc:Choice>
    <mc:Fallback>
      <p:transition spd="slow" advTm="0">
        <p:blinds dir="vert"/>
      </p:transition>
    </mc:Fallback>
  </mc:AlternateContent>
  <p:timing>
    <p:tnLst>
      <p:par>
        <p:cTn id="1" dur="indefinite" restart="never" nodeType="tmRoot"/>
      </p:par>
    </p:tnLst>
    <p:bldLst>
      <p:bldP spid="19" grpId="0" bldLvl="0" animBg="1"/>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pic>
        <p:nvPicPr>
          <p:cNvPr id="4" name="图片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0"/>
            <a:ext cx="5353235" cy="1883996"/>
          </a:xfrm>
          <a:prstGeom prst="rect">
            <a:avLst/>
          </a:prstGeom>
        </p:spPr>
      </p:pic>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0" y="5623442"/>
            <a:ext cx="12192000" cy="1226597"/>
          </a:xfrm>
          <a:prstGeom prst="rect">
            <a:avLst/>
          </a:prstGeom>
        </p:spPr>
      </p:pic>
      <p:sp>
        <p:nvSpPr>
          <p:cNvPr id="16" name="矩形 15"/>
          <p:cNvSpPr/>
          <p:nvPr/>
        </p:nvSpPr>
        <p:spPr>
          <a:xfrm>
            <a:off x="898424" y="2732827"/>
            <a:ext cx="10025455" cy="2651973"/>
          </a:xfrm>
          <a:prstGeom prst="rect">
            <a:avLst/>
          </a:prstGeom>
          <a:solidFill>
            <a:schemeClr val="bg1"/>
          </a:solidFill>
          <a:ln w="19050" cap="flat" cmpd="sng" algn="ctr">
            <a:solidFill>
              <a:srgbClr val="C00000"/>
            </a:solidFill>
            <a:prstDash val="sysDot"/>
          </a:ln>
          <a:effectLst/>
        </p:spPr>
        <p:txBody>
          <a:bodyPr rtlCol="0" anchor="ctr"/>
          <a:lstStyle/>
          <a:p>
            <a:pPr algn="ctr" fontAlgn="base">
              <a:spcBef>
                <a:spcPct val="0"/>
              </a:spcBef>
              <a:spcAft>
                <a:spcPct val="0"/>
              </a:spcAft>
              <a:defRPr/>
            </a:pPr>
            <a:endParaRPr lang="zh-CN" altLang="en-US" sz="4000" b="1" kern="0">
              <a:solidFill>
                <a:srgbClr val="FFFDFB"/>
              </a:solidFill>
              <a:cs typeface="+mn-ea"/>
              <a:sym typeface="+mn-lt"/>
            </a:endParaRPr>
          </a:p>
        </p:txBody>
      </p:sp>
      <p:sp>
        <p:nvSpPr>
          <p:cNvPr id="18" name="矩形 17"/>
          <p:cNvSpPr/>
          <p:nvPr/>
        </p:nvSpPr>
        <p:spPr>
          <a:xfrm>
            <a:off x="1209142" y="2943819"/>
            <a:ext cx="9182775" cy="1889760"/>
          </a:xfrm>
          <a:prstGeom prst="rect">
            <a:avLst/>
          </a:prstGeom>
          <a:noFill/>
        </p:spPr>
        <p:txBody>
          <a:bodyPr wrap="square">
            <a:spAutoFit/>
          </a:bodyPr>
          <a:lstStyle/>
          <a:p>
            <a:pPr algn="just">
              <a:lnSpc>
                <a:spcPct val="130000"/>
              </a:lnSpc>
            </a:pPr>
            <a:r>
              <a:rPr lang="zh-CN" altLang="en-US" dirty="0">
                <a:latin typeface="+mn-ea"/>
              </a:rPr>
              <a:t>征集的青年</a:t>
            </a:r>
            <a:r>
              <a:rPr lang="zh-CN" altLang="en-US" dirty="0">
                <a:latin typeface="+mn-ea"/>
              </a:rPr>
              <a:t>应当热爱中国共产党，热爱社会主义祖国，热爱人民军队，遵纪守法，品德优良，决心为抵抗侵略、保卫祖国、保卫人民的和平劳动而英勇奋斗。征兵政治审查的内容包括：应征公民的年龄、户籍、职业、政治面貌、宗教信仰、文化程度、现实表现以及家庭主要成员和主要社会关系成员的政治情况等。</a:t>
            </a:r>
            <a:endParaRPr lang="zh-CN" altLang="en-US" dirty="0">
              <a:latin typeface="+mn-ea"/>
            </a:endParaRPr>
          </a:p>
          <a:p>
            <a:pPr algn="just">
              <a:lnSpc>
                <a:spcPct val="130000"/>
              </a:lnSpc>
            </a:pPr>
            <a:r>
              <a:rPr lang="en-US" altLang="zh-CN" dirty="0">
                <a:solidFill>
                  <a:srgbClr val="C00000"/>
                </a:solidFill>
                <a:latin typeface="+mn-ea"/>
              </a:rPr>
              <a:t>*</a:t>
            </a:r>
            <a:r>
              <a:rPr lang="zh-CN" altLang="en-US" dirty="0">
                <a:solidFill>
                  <a:srgbClr val="C00000"/>
                </a:solidFill>
                <a:latin typeface="+mn-ea"/>
              </a:rPr>
              <a:t>具体条件要符合《军队征集和招录人员政治考核规定》及有关规定。</a:t>
            </a:r>
            <a:endParaRPr lang="zh-CN" altLang="en-US" dirty="0">
              <a:solidFill>
                <a:srgbClr val="C00000"/>
              </a:solidFill>
              <a:latin typeface="+mn-ea"/>
            </a:endParaRPr>
          </a:p>
        </p:txBody>
      </p:sp>
      <p:sp>
        <p:nvSpPr>
          <p:cNvPr id="19" name="出自【趣你的PPT】(微信:qunideppt)：最优质的PPT资源库"/>
          <p:cNvSpPr/>
          <p:nvPr/>
        </p:nvSpPr>
        <p:spPr>
          <a:xfrm>
            <a:off x="898424" y="1663809"/>
            <a:ext cx="9170195" cy="986631"/>
          </a:xfrm>
          <a:custGeom>
            <a:avLst/>
            <a:gdLst>
              <a:gd name="connsiteX0" fmla="*/ 0 w 9170195"/>
              <a:gd name="connsiteY0" fmla="*/ 0 h 986631"/>
              <a:gd name="connsiteX1" fmla="*/ 6396835 w 9170195"/>
              <a:gd name="connsiteY1" fmla="*/ 0 h 986631"/>
              <a:gd name="connsiteX2" fmla="*/ 6396835 w 9170195"/>
              <a:gd name="connsiteY2" fmla="*/ 1641 h 986631"/>
              <a:gd name="connsiteX3" fmla="*/ 9170195 w 9170195"/>
              <a:gd name="connsiteY3" fmla="*/ 986631 h 986631"/>
              <a:gd name="connsiteX4" fmla="*/ 6394452 w 9170195"/>
              <a:gd name="connsiteY4" fmla="*/ 986631 h 986631"/>
              <a:gd name="connsiteX5" fmla="*/ 6394452 w 9170195"/>
              <a:gd name="connsiteY5" fmla="*/ 974726 h 986631"/>
              <a:gd name="connsiteX6" fmla="*/ 0 w 9170195"/>
              <a:gd name="connsiteY6" fmla="*/ 974726 h 986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70195" h="986631">
                <a:moveTo>
                  <a:pt x="0" y="0"/>
                </a:moveTo>
                <a:lnTo>
                  <a:pt x="6396835" y="0"/>
                </a:lnTo>
                <a:lnTo>
                  <a:pt x="6396835" y="1641"/>
                </a:lnTo>
                <a:lnTo>
                  <a:pt x="9170195" y="986631"/>
                </a:lnTo>
                <a:lnTo>
                  <a:pt x="6394452" y="986631"/>
                </a:lnTo>
                <a:lnTo>
                  <a:pt x="6394452" y="974726"/>
                </a:lnTo>
                <a:lnTo>
                  <a:pt x="0" y="974726"/>
                </a:lnTo>
                <a:close/>
              </a:path>
            </a:pathLst>
          </a:custGeom>
          <a:solidFill>
            <a:srgbClr val="D126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solidFill>
                <a:prstClr val="white"/>
              </a:solidFill>
              <a:cs typeface="+mn-ea"/>
              <a:sym typeface="+mn-lt"/>
            </a:endParaRPr>
          </a:p>
        </p:txBody>
      </p:sp>
      <p:sp>
        <p:nvSpPr>
          <p:cNvPr id="21" name="标题 1"/>
          <p:cNvSpPr txBox="1"/>
          <p:nvPr/>
        </p:nvSpPr>
        <p:spPr>
          <a:xfrm>
            <a:off x="898424" y="1812240"/>
            <a:ext cx="7829753" cy="681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vert="horz" wrap="square" lIns="67015" tIns="33508" rIns="67015" bIns="33508" rtlCol="0" anchor="ctr">
            <a:spAutoFit/>
          </a:bodyPr>
          <a:lstStyle>
            <a:lvl1pPr algn="l" defTabSz="914400" rtl="0" eaLnBrk="1" latinLnBrk="0" hangingPunct="1">
              <a:lnSpc>
                <a:spcPct val="90000"/>
              </a:lnSpc>
              <a:spcBef>
                <a:spcPct val="0"/>
              </a:spcBef>
              <a:buNone/>
              <a:defRPr lang="zh-CN" altLang="en-US" sz="2000" b="0" kern="1200">
                <a:solidFill>
                  <a:schemeClr val="tx1">
                    <a:lumMod val="85000"/>
                    <a:lumOff val="15000"/>
                  </a:schemeClr>
                </a:solidFill>
                <a:latin typeface="微软雅黑" panose="020B0503020204020204" charset="-122"/>
                <a:ea typeface="微软雅黑" panose="020B0503020204020204" charset="-122"/>
                <a:cs typeface="+mn-cs"/>
              </a:defRPr>
            </a:lvl1pPr>
          </a:lstStyle>
          <a:p>
            <a:pPr fontAlgn="base">
              <a:lnSpc>
                <a:spcPct val="100000"/>
              </a:lnSpc>
              <a:spcBef>
                <a:spcPts val="0"/>
              </a:spcBef>
              <a:spcAft>
                <a:spcPct val="0"/>
              </a:spcAft>
            </a:pPr>
            <a:r>
              <a:rPr lang="zh-CN" altLang="en-US" sz="4000" b="1" kern="0" dirty="0">
                <a:solidFill>
                  <a:srgbClr val="FFFFFF"/>
                </a:solidFill>
                <a:latin typeface="+mn-lt"/>
                <a:ea typeface="+mn-ea"/>
                <a:cs typeface="+mn-ea"/>
                <a:sym typeface="+mn-lt"/>
              </a:rPr>
              <a:t>政治条件</a:t>
            </a:r>
            <a:endParaRPr sz="4000" b="1" kern="0" dirty="0">
              <a:solidFill>
                <a:srgbClr val="FFFFFF"/>
              </a:solidFill>
              <a:latin typeface="+mn-lt"/>
              <a:ea typeface="+mn-ea"/>
              <a:cs typeface="+mn-ea"/>
              <a:sym typeface="+mn-lt"/>
            </a:endParaRPr>
          </a:p>
        </p:txBody>
      </p:sp>
      <p:grpSp>
        <p:nvGrpSpPr>
          <p:cNvPr id="23" name="组合 22"/>
          <p:cNvGrpSpPr/>
          <p:nvPr/>
        </p:nvGrpSpPr>
        <p:grpSpPr>
          <a:xfrm>
            <a:off x="6433852" y="0"/>
            <a:ext cx="5648501" cy="632954"/>
            <a:chOff x="3589440" y="538274"/>
            <a:chExt cx="3896462" cy="632954"/>
          </a:xfrm>
        </p:grpSpPr>
        <p:sp>
          <p:nvSpPr>
            <p:cNvPr id="24" name="矩形: 圆角 23"/>
            <p:cNvSpPr/>
            <p:nvPr/>
          </p:nvSpPr>
          <p:spPr>
            <a:xfrm>
              <a:off x="4120516" y="709562"/>
              <a:ext cx="3365386" cy="461665"/>
            </a:xfrm>
            <a:prstGeom prst="roundRect">
              <a:avLst/>
            </a:prstGeom>
            <a:solidFill>
              <a:srgbClr val="F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5"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9440" y="538274"/>
              <a:ext cx="436626" cy="632954"/>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矩形 25"/>
          <p:cNvSpPr/>
          <p:nvPr/>
        </p:nvSpPr>
        <p:spPr>
          <a:xfrm>
            <a:off x="7173420" y="133683"/>
            <a:ext cx="4949952" cy="460375"/>
          </a:xfrm>
          <a:prstGeom prst="rect">
            <a:avLst/>
          </a:prstGeom>
          <a:effectLst>
            <a:glow rad="63500">
              <a:schemeClr val="accent4">
                <a:satMod val="175000"/>
                <a:alpha val="40000"/>
              </a:schemeClr>
            </a:glow>
          </a:effectLst>
        </p:spPr>
        <p:txBody>
          <a:bodyPr wrap="square">
            <a:spAutoFit/>
          </a:bodyPr>
          <a:lstStyle/>
          <a:p>
            <a:pPr algn="dist"/>
            <a:r>
              <a:rPr lang="zh-CN" altLang="en-US" sz="2400" b="1" dirty="0">
                <a:solidFill>
                  <a:srgbClr val="FDEDAA"/>
                </a:solidFill>
                <a:latin typeface="微软雅黑" panose="020B0503020204020204" charset="-122"/>
                <a:ea typeface="微软雅黑" panose="020B0503020204020204" charset="-122"/>
                <a:cs typeface="微软雅黑" panose="020B0503020204020204" charset="-122"/>
              </a:rPr>
              <a:t>征集条件</a:t>
            </a:r>
            <a:endParaRPr lang="zh-CN" altLang="en-US" sz="2400" b="1" dirty="0">
              <a:solidFill>
                <a:srgbClr val="FDEDAA"/>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advTm="0">
        <p:blinds dir="vert"/>
      </p:transition>
    </mc:Choice>
    <mc:Fallback>
      <p:transition spd="slow" advTm="0">
        <p:blinds dir="vert"/>
      </p:transition>
    </mc:Fallback>
  </mc:AlternateContent>
  <p:timing>
    <p:tnLst>
      <p:par>
        <p:cTn id="1" dur="indefinite" restart="never" nodeType="tmRoot"/>
      </p:par>
    </p:tnLst>
    <p:bldLst>
      <p:bldP spid="16" grpId="0" animBg="1"/>
      <p:bldP spid="18" grpId="0"/>
      <p:bldP spid="19" grpId="0" animBg="1"/>
      <p:bldP spid="21" grpId="0"/>
    </p:bldLst>
  </p:timing>
</p:sld>
</file>

<file path=ppt/tags/tag1.xml><?xml version="1.0" encoding="utf-8"?>
<p:tagLst xmlns:p="http://schemas.openxmlformats.org/presentationml/2006/main">
  <p:tag name="PA" val="v5.2.5"/>
</p:tagLst>
</file>

<file path=ppt/tags/tag10.xml><?xml version="1.0" encoding="utf-8"?>
<p:tagLst xmlns:p="http://schemas.openxmlformats.org/presentationml/2006/main">
  <p:tag name="PA" val="v5.2.5"/>
</p:tagLst>
</file>

<file path=ppt/tags/tag11.xml><?xml version="1.0" encoding="utf-8"?>
<p:tagLst xmlns:p="http://schemas.openxmlformats.org/presentationml/2006/main">
  <p:tag name="PA" val="v5.2.5"/>
</p:tagLst>
</file>

<file path=ppt/tags/tag12.xml><?xml version="1.0" encoding="utf-8"?>
<p:tagLst xmlns:p="http://schemas.openxmlformats.org/presentationml/2006/main">
  <p:tag name="PA" val="v5.2.5"/>
</p:tagLst>
</file>

<file path=ppt/tags/tag13.xml><?xml version="1.0" encoding="utf-8"?>
<p:tagLst xmlns:p="http://schemas.openxmlformats.org/presentationml/2006/main">
  <p:tag name="PA" val="v5.2.5"/>
</p:tagLst>
</file>

<file path=ppt/tags/tag14.xml><?xml version="1.0" encoding="utf-8"?>
<p:tagLst xmlns:p="http://schemas.openxmlformats.org/presentationml/2006/main">
  <p:tag name="PA" val="v5.2.5"/>
</p:tagLst>
</file>

<file path=ppt/tags/tag15.xml><?xml version="1.0" encoding="utf-8"?>
<p:tagLst xmlns:p="http://schemas.openxmlformats.org/presentationml/2006/main">
  <p:tag name="PA" val="v5.2.5"/>
</p:tagLst>
</file>

<file path=ppt/tags/tag16.xml><?xml version="1.0" encoding="utf-8"?>
<p:tagLst xmlns:p="http://schemas.openxmlformats.org/presentationml/2006/main">
  <p:tag name="PA" val="v5.2.5"/>
</p:tagLst>
</file>

<file path=ppt/tags/tag17.xml><?xml version="1.0" encoding="utf-8"?>
<p:tagLst xmlns:p="http://schemas.openxmlformats.org/presentationml/2006/main">
  <p:tag name="PA" val="v5.2.5"/>
</p:tagLst>
</file>

<file path=ppt/tags/tag18.xml><?xml version="1.0" encoding="utf-8"?>
<p:tagLst xmlns:p="http://schemas.openxmlformats.org/presentationml/2006/main">
  <p:tag name="PA" val="v5.2.5"/>
</p:tagLst>
</file>

<file path=ppt/tags/tag19.xml><?xml version="1.0" encoding="utf-8"?>
<p:tagLst xmlns:p="http://schemas.openxmlformats.org/presentationml/2006/main">
  <p:tag name="PA" val="v5.2.5"/>
</p:tagLst>
</file>

<file path=ppt/tags/tag2.xml><?xml version="1.0" encoding="utf-8"?>
<p:tagLst xmlns:p="http://schemas.openxmlformats.org/presentationml/2006/main">
  <p:tag name="PA" val="v5.2.5"/>
</p:tagLst>
</file>

<file path=ppt/tags/tag20.xml><?xml version="1.0" encoding="utf-8"?>
<p:tagLst xmlns:p="http://schemas.openxmlformats.org/presentationml/2006/main">
  <p:tag name="PA" val="v5.2.5"/>
</p:tagLst>
</file>

<file path=ppt/tags/tag21.xml><?xml version="1.0" encoding="utf-8"?>
<p:tagLst xmlns:p="http://schemas.openxmlformats.org/presentationml/2006/main">
  <p:tag name="PA" val="v5.2.5"/>
</p:tagLst>
</file>

<file path=ppt/tags/tag22.xml><?xml version="1.0" encoding="utf-8"?>
<p:tagLst xmlns:p="http://schemas.openxmlformats.org/presentationml/2006/main">
  <p:tag name="PA" val="v5.2.5"/>
</p:tagLst>
</file>

<file path=ppt/tags/tag23.xml><?xml version="1.0" encoding="utf-8"?>
<p:tagLst xmlns:p="http://schemas.openxmlformats.org/presentationml/2006/main">
  <p:tag name="PA" val="v5.2.5"/>
</p:tagLst>
</file>

<file path=ppt/tags/tag24.xml><?xml version="1.0" encoding="utf-8"?>
<p:tagLst xmlns:p="http://schemas.openxmlformats.org/presentationml/2006/main">
  <p:tag name="PA" val="v5.2.5"/>
</p:tagLst>
</file>

<file path=ppt/tags/tag25.xml><?xml version="1.0" encoding="utf-8"?>
<p:tagLst xmlns:p="http://schemas.openxmlformats.org/presentationml/2006/main">
  <p:tag name="PA" val="v5.2.5"/>
</p:tagLst>
</file>

<file path=ppt/tags/tag26.xml><?xml version="1.0" encoding="utf-8"?>
<p:tagLst xmlns:p="http://schemas.openxmlformats.org/presentationml/2006/main">
  <p:tag name="PA" val="v5.2.5"/>
</p:tagLst>
</file>

<file path=ppt/tags/tag27.xml><?xml version="1.0" encoding="utf-8"?>
<p:tagLst xmlns:p="http://schemas.openxmlformats.org/presentationml/2006/main">
  <p:tag name="PA" val="v5.2.5"/>
</p:tagLst>
</file>

<file path=ppt/tags/tag28.xml><?xml version="1.0" encoding="utf-8"?>
<p:tagLst xmlns:p="http://schemas.openxmlformats.org/presentationml/2006/main">
  <p:tag name="PA" val="v5.2.5"/>
</p:tagLst>
</file>

<file path=ppt/tags/tag29.xml><?xml version="1.0" encoding="utf-8"?>
<p:tagLst xmlns:p="http://schemas.openxmlformats.org/presentationml/2006/main">
  <p:tag name="PA" val="v5.2.5"/>
</p:tagLst>
</file>

<file path=ppt/tags/tag3.xml><?xml version="1.0" encoding="utf-8"?>
<p:tagLst xmlns:p="http://schemas.openxmlformats.org/presentationml/2006/main">
  <p:tag name="PA" val="v5.2.5"/>
</p:tagLst>
</file>

<file path=ppt/tags/tag30.xml><?xml version="1.0" encoding="utf-8"?>
<p:tagLst xmlns:p="http://schemas.openxmlformats.org/presentationml/2006/main">
  <p:tag name="PA" val="v5.2.5"/>
</p:tagLst>
</file>

<file path=ppt/tags/tag31.xml><?xml version="1.0" encoding="utf-8"?>
<p:tagLst xmlns:p="http://schemas.openxmlformats.org/presentationml/2006/main">
  <p:tag name="PA" val="v5.2.5"/>
</p:tagLst>
</file>

<file path=ppt/tags/tag32.xml><?xml version="1.0" encoding="utf-8"?>
<p:tagLst xmlns:p="http://schemas.openxmlformats.org/presentationml/2006/main">
  <p:tag name="PA" val="v5.2.5"/>
</p:tagLst>
</file>

<file path=ppt/tags/tag33.xml><?xml version="1.0" encoding="utf-8"?>
<p:tagLst xmlns:p="http://schemas.openxmlformats.org/presentationml/2006/main">
  <p:tag name="PA" val="v5.2.5"/>
</p:tagLst>
</file>

<file path=ppt/tags/tag34.xml><?xml version="1.0" encoding="utf-8"?>
<p:tagLst xmlns:p="http://schemas.openxmlformats.org/presentationml/2006/main">
  <p:tag name="PA" val="v5.2.5"/>
</p:tagLst>
</file>

<file path=ppt/tags/tag35.xml><?xml version="1.0" encoding="utf-8"?>
<p:tagLst xmlns:p="http://schemas.openxmlformats.org/presentationml/2006/main">
  <p:tag name="PA" val="v5.2.5"/>
</p:tagLst>
</file>

<file path=ppt/tags/tag36.xml><?xml version="1.0" encoding="utf-8"?>
<p:tagLst xmlns:p="http://schemas.openxmlformats.org/presentationml/2006/main">
  <p:tag name="PA" val="v5.2.5"/>
</p:tagLst>
</file>

<file path=ppt/tags/tag37.xml><?xml version="1.0" encoding="utf-8"?>
<p:tagLst xmlns:p="http://schemas.openxmlformats.org/presentationml/2006/main">
  <p:tag name="PA" val="v5.2.5"/>
</p:tagLst>
</file>

<file path=ppt/tags/tag38.xml><?xml version="1.0" encoding="utf-8"?>
<p:tagLst xmlns:p="http://schemas.openxmlformats.org/presentationml/2006/main">
  <p:tag name="PA" val="v5.2.5"/>
</p:tagLst>
</file>

<file path=ppt/tags/tag39.xml><?xml version="1.0" encoding="utf-8"?>
<p:tagLst xmlns:p="http://schemas.openxmlformats.org/presentationml/2006/main">
  <p:tag name="PA" val="v5.2.5"/>
</p:tagLst>
</file>

<file path=ppt/tags/tag4.xml><?xml version="1.0" encoding="utf-8"?>
<p:tagLst xmlns:p="http://schemas.openxmlformats.org/presentationml/2006/main">
  <p:tag name="PA" val="v5.2.5"/>
</p:tagLst>
</file>

<file path=ppt/tags/tag40.xml><?xml version="1.0" encoding="utf-8"?>
<p:tagLst xmlns:p="http://schemas.openxmlformats.org/presentationml/2006/main">
  <p:tag name="PA" val="v5.2.5"/>
</p:tagLst>
</file>

<file path=ppt/tags/tag41.xml><?xml version="1.0" encoding="utf-8"?>
<p:tagLst xmlns:p="http://schemas.openxmlformats.org/presentationml/2006/main">
  <p:tag name="PA" val="v5.2.5"/>
</p:tagLst>
</file>

<file path=ppt/tags/tag42.xml><?xml version="1.0" encoding="utf-8"?>
<p:tagLst xmlns:p="http://schemas.openxmlformats.org/presentationml/2006/main">
  <p:tag name="PA" val="v5.2.5"/>
</p:tagLst>
</file>

<file path=ppt/tags/tag43.xml><?xml version="1.0" encoding="utf-8"?>
<p:tagLst xmlns:p="http://schemas.openxmlformats.org/presentationml/2006/main">
  <p:tag name="PA" val="v5.2.5"/>
</p:tagLst>
</file>

<file path=ppt/tags/tag44.xml><?xml version="1.0" encoding="utf-8"?>
<p:tagLst xmlns:p="http://schemas.openxmlformats.org/presentationml/2006/main">
  <p:tag name="PA" val="v5.2.5"/>
</p:tagLst>
</file>

<file path=ppt/tags/tag45.xml><?xml version="1.0" encoding="utf-8"?>
<p:tagLst xmlns:p="http://schemas.openxmlformats.org/presentationml/2006/main">
  <p:tag name="PA" val="v5.2.5"/>
</p:tagLst>
</file>

<file path=ppt/tags/tag46.xml><?xml version="1.0" encoding="utf-8"?>
<p:tagLst xmlns:p="http://schemas.openxmlformats.org/presentationml/2006/main">
  <p:tag name="PA" val="v5.2.5"/>
</p:tagLst>
</file>

<file path=ppt/tags/tag47.xml><?xml version="1.0" encoding="utf-8"?>
<p:tagLst xmlns:p="http://schemas.openxmlformats.org/presentationml/2006/main">
  <p:tag name="ISPRING_PRESENTATION_TITLE" val="熊猫286"/>
  <p:tag name="KSO_WPP_MARK_KEY" val="7ad9b115-3a6b-4441-aba6-9616521afa87"/>
  <p:tag name="COMMONDATA" val="eyJoZGlkIjoiYTYzZTg2OTczMTdmMWVmMTQ5YWU2OTIzZDQxYTZhMWUifQ=="/>
</p:tagLst>
</file>

<file path=ppt/tags/tag5.xml><?xml version="1.0" encoding="utf-8"?>
<p:tagLst xmlns:p="http://schemas.openxmlformats.org/presentationml/2006/main">
  <p:tag name="PA" val="v5.2.5"/>
</p:tagLst>
</file>

<file path=ppt/tags/tag6.xml><?xml version="1.0" encoding="utf-8"?>
<p:tagLst xmlns:p="http://schemas.openxmlformats.org/presentationml/2006/main">
  <p:tag name="PA" val="v5.2.5"/>
</p:tagLst>
</file>

<file path=ppt/tags/tag7.xml><?xml version="1.0" encoding="utf-8"?>
<p:tagLst xmlns:p="http://schemas.openxmlformats.org/presentationml/2006/main">
  <p:tag name="PA" val="v5.2.5"/>
</p:tagLst>
</file>

<file path=ppt/tags/tag8.xml><?xml version="1.0" encoding="utf-8"?>
<p:tagLst xmlns:p="http://schemas.openxmlformats.org/presentationml/2006/main">
  <p:tag name="PA" val="v5.2.5"/>
</p:tagLst>
</file>

<file path=ppt/tags/tag9.xml><?xml version="1.0" encoding="utf-8"?>
<p:tagLst xmlns:p="http://schemas.openxmlformats.org/presentationml/2006/main">
  <p:tag name="PA" val="v5.2.5"/>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jynmzcjy">
      <a:majorFont>
        <a:latin typeface="Arial"/>
        <a:ea typeface="Microsoft YaHei"/>
        <a:cs typeface=""/>
      </a:majorFont>
      <a:minorFont>
        <a:latin typeface="Arial"/>
        <a:ea typeface="Microsoft YaHei"/>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2105</Words>
  <Application>WPS 演示</Application>
  <PresentationFormat>宽屏</PresentationFormat>
  <Paragraphs>159</Paragraphs>
  <Slides>19</Slides>
  <Notes>25</Notes>
  <HiddenSlides>0</HiddenSlides>
  <MMClips>1</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19</vt:i4>
      </vt:variant>
    </vt:vector>
  </HeadingPairs>
  <TitlesOfParts>
    <vt:vector size="31" baseType="lpstr">
      <vt:lpstr>Arial</vt:lpstr>
      <vt:lpstr>宋体</vt:lpstr>
      <vt:lpstr>Wingdings</vt:lpstr>
      <vt:lpstr>微软雅黑</vt:lpstr>
      <vt:lpstr>思源黑体 CN Heavy</vt:lpstr>
      <vt:lpstr>黑体</vt:lpstr>
      <vt:lpstr>Arial Unicode MS</vt:lpstr>
      <vt:lpstr>等线</vt:lpstr>
      <vt:lpstr>思源黑体 CN Light</vt:lpstr>
      <vt:lpstr>思源黑体 CN Normal</vt:lpstr>
      <vt:lpstr>字魂73号-江南手书</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党政65</dc:title>
  <dc:creator>畅</dc:creator>
  <cp:lastModifiedBy>晨</cp:lastModifiedBy>
  <cp:revision>139</cp:revision>
  <dcterms:created xsi:type="dcterms:W3CDTF">2016-12-25T02:27:00Z</dcterms:created>
  <dcterms:modified xsi:type="dcterms:W3CDTF">2022-09-27T07:26:34Z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75621EE4D1CE42A6AC673F3BF6960E41</vt:lpwstr>
  </property>
  <property fmtid="{D5CDD505-2E9C-101B-9397-08002B2CF9AE}" pid="3" name="KSOProductBuildVer">
    <vt:lpwstr>2052-11.1.0.12358</vt:lpwstr>
  </property>
</Properties>
</file>